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Arial Narrow" panose="020B060602020203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i6TFlF+euUmhB8FwjaABERLj/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07fd0037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07fd003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1"/>
        <p:cNvGrpSpPr/>
        <p:nvPr/>
      </p:nvGrpSpPr>
      <p:grpSpPr>
        <a:xfrm>
          <a:off x="0" y="0"/>
          <a:ext cx="0" cy="0"/>
          <a:chOff x="0" y="0"/>
          <a:chExt cx="0" cy="0"/>
        </a:xfrm>
      </p:grpSpPr>
      <p:sp>
        <p:nvSpPr>
          <p:cNvPr id="12" name="Google Shape;12;p2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4"/>
        <p:cNvGrpSpPr/>
        <p:nvPr/>
      </p:nvGrpSpPr>
      <p:grpSpPr>
        <a:xfrm>
          <a:off x="0" y="0"/>
          <a:ext cx="0" cy="0"/>
          <a:chOff x="0" y="0"/>
          <a:chExt cx="0" cy="0"/>
        </a:xfrm>
      </p:grpSpPr>
      <p:sp>
        <p:nvSpPr>
          <p:cNvPr id="75" name="Google Shape;75;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7"/>
        <p:cNvGrpSpPr/>
        <p:nvPr/>
      </p:nvGrpSpPr>
      <p:grpSpPr>
        <a:xfrm>
          <a:off x="0" y="0"/>
          <a:ext cx="0" cy="0"/>
          <a:chOff x="0" y="0"/>
          <a:chExt cx="0" cy="0"/>
        </a:xfrm>
      </p:grpSpPr>
      <p:sp>
        <p:nvSpPr>
          <p:cNvPr id="18" name="Google Shape;1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23"/>
        <p:cNvGrpSpPr/>
        <p:nvPr/>
      </p:nvGrpSpPr>
      <p:grpSpPr>
        <a:xfrm>
          <a:off x="0" y="0"/>
          <a:ext cx="0" cy="0"/>
          <a:chOff x="0" y="0"/>
          <a:chExt cx="0" cy="0"/>
        </a:xfrm>
      </p:grpSpPr>
      <p:sp>
        <p:nvSpPr>
          <p:cNvPr id="24" name="Google Shape;24;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29"/>
        <p:cNvGrpSpPr/>
        <p:nvPr/>
      </p:nvGrpSpPr>
      <p:grpSpPr>
        <a:xfrm>
          <a:off x="0" y="0"/>
          <a:ext cx="0" cy="0"/>
          <a:chOff x="0" y="0"/>
          <a:chExt cx="0" cy="0"/>
        </a:xfrm>
      </p:grpSpPr>
      <p:sp>
        <p:nvSpPr>
          <p:cNvPr id="30" name="Google Shape;3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36"/>
        <p:cNvGrpSpPr/>
        <p:nvPr/>
      </p:nvGrpSpPr>
      <p:grpSpPr>
        <a:xfrm>
          <a:off x="0" y="0"/>
          <a:ext cx="0" cy="0"/>
          <a:chOff x="0" y="0"/>
          <a:chExt cx="0" cy="0"/>
        </a:xfrm>
      </p:grpSpPr>
      <p:sp>
        <p:nvSpPr>
          <p:cNvPr id="37" name="Google Shape;37;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45"/>
        <p:cNvGrpSpPr/>
        <p:nvPr/>
      </p:nvGrpSpPr>
      <p:grpSpPr>
        <a:xfrm>
          <a:off x="0" y="0"/>
          <a:ext cx="0" cy="0"/>
          <a:chOff x="0" y="0"/>
          <a:chExt cx="0" cy="0"/>
        </a:xfrm>
      </p:grpSpPr>
      <p:sp>
        <p:nvSpPr>
          <p:cNvPr id="46" name="Google Shape;4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50"/>
        <p:cNvGrpSpPr/>
        <p:nvPr/>
      </p:nvGrpSpPr>
      <p:grpSpPr>
        <a:xfrm>
          <a:off x="0" y="0"/>
          <a:ext cx="0" cy="0"/>
          <a:chOff x="0" y="0"/>
          <a:chExt cx="0" cy="0"/>
        </a:xfrm>
      </p:grpSpPr>
      <p:sp>
        <p:nvSpPr>
          <p:cNvPr id="51" name="Google Shape;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0"/>
          <p:cNvSpPr>
            <a:spLocks noGrp="1"/>
          </p:cNvSpPr>
          <p:nvPr>
            <p:ph type="pic" idx="2"/>
          </p:nvPr>
        </p:nvSpPr>
        <p:spPr>
          <a:xfrm>
            <a:off x="5183188" y="987425"/>
            <a:ext cx="6172200" cy="4873625"/>
          </a:xfrm>
          <a:prstGeom prst="rect">
            <a:avLst/>
          </a:prstGeom>
          <a:noFill/>
          <a:ln>
            <a:noFill/>
          </a:ln>
        </p:spPr>
      </p:sp>
      <p:sp>
        <p:nvSpPr>
          <p:cNvPr id="64" name="Google Shape;64;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2915086"/>
            <a:ext cx="9144000" cy="98732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1010"/>
              <a:buFont typeface="Calibri"/>
              <a:buNone/>
            </a:pPr>
            <a:r>
              <a:rPr lang="it-IT" sz="6600" b="1" dirty="0">
                <a:blipFill>
                  <a:blip r:embed="rId3"/>
                  <a:stretch>
                    <a:fillRect/>
                  </a:stretch>
                </a:blipFill>
              </a:rPr>
              <a:t>SMART FARM</a:t>
            </a:r>
            <a:endParaRPr sz="6600" b="1" dirty="0">
              <a:blipFill>
                <a:blip r:embed="rId3"/>
                <a:stretch>
                  <a:fillRect/>
                </a:stretch>
              </a:blipFill>
            </a:endParaRPr>
          </a:p>
        </p:txBody>
      </p:sp>
      <p:sp>
        <p:nvSpPr>
          <p:cNvPr id="85" name="Google Shape;85;p1"/>
          <p:cNvSpPr txBox="1">
            <a:spLocks noGrp="1"/>
          </p:cNvSpPr>
          <p:nvPr>
            <p:ph type="subTitle" idx="1"/>
          </p:nvPr>
        </p:nvSpPr>
        <p:spPr>
          <a:xfrm>
            <a:off x="1524000" y="3988536"/>
            <a:ext cx="9144000" cy="446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it-IT"/>
              <a:t>PROGETTO PER INGEGNERIA DEL SOFTWARE AVANZATA</a:t>
            </a:r>
            <a:endParaRPr/>
          </a:p>
        </p:txBody>
      </p:sp>
      <p:pic>
        <p:nvPicPr>
          <p:cNvPr id="86" name="Google Shape;86;p1"/>
          <p:cNvPicPr preferRelativeResize="0"/>
          <p:nvPr/>
        </p:nvPicPr>
        <p:blipFill rotWithShape="1">
          <a:blip r:embed="rId4">
            <a:alphaModFix/>
          </a:blip>
          <a:srcRect/>
          <a:stretch/>
        </p:blipFill>
        <p:spPr>
          <a:xfrm>
            <a:off x="8739554" y="622845"/>
            <a:ext cx="3002800" cy="1336225"/>
          </a:xfrm>
          <a:prstGeom prst="rect">
            <a:avLst/>
          </a:prstGeom>
          <a:noFill/>
          <a:ln>
            <a:noFill/>
          </a:ln>
        </p:spPr>
      </p:pic>
      <p:sp>
        <p:nvSpPr>
          <p:cNvPr id="87" name="Google Shape;87;p1"/>
          <p:cNvSpPr/>
          <p:nvPr/>
        </p:nvSpPr>
        <p:spPr>
          <a:xfrm>
            <a:off x="2686049" y="3867588"/>
            <a:ext cx="6819901" cy="5334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 name="Google Shape;88;p1"/>
          <p:cNvSpPr txBox="1"/>
          <p:nvPr/>
        </p:nvSpPr>
        <p:spPr>
          <a:xfrm>
            <a:off x="8739555" y="5711935"/>
            <a:ext cx="3002799" cy="52322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it-IT" sz="1400" b="1" i="0" u="none" strike="noStrike" cap="none">
                <a:solidFill>
                  <a:srgbClr val="000000"/>
                </a:solidFill>
                <a:latin typeface="Arial Narrow"/>
                <a:ea typeface="Arial Narrow"/>
                <a:cs typeface="Arial Narrow"/>
                <a:sym typeface="Arial Narrow"/>
              </a:rPr>
              <a:t>Dott. Furini Francesco</a:t>
            </a:r>
            <a:endParaRPr/>
          </a:p>
          <a:p>
            <a:pPr marL="0" marR="0" lvl="0" indent="0" algn="r" rtl="0">
              <a:lnSpc>
                <a:spcPct val="100000"/>
              </a:lnSpc>
              <a:spcBef>
                <a:spcPts val="0"/>
              </a:spcBef>
              <a:spcAft>
                <a:spcPts val="0"/>
              </a:spcAft>
              <a:buNone/>
            </a:pPr>
            <a:r>
              <a:rPr lang="it-IT" sz="1400" b="1" i="0" u="none" strike="noStrike" cap="none">
                <a:solidFill>
                  <a:srgbClr val="000000"/>
                </a:solidFill>
                <a:latin typeface="Arial Narrow"/>
                <a:ea typeface="Arial Narrow"/>
                <a:cs typeface="Arial Narrow"/>
                <a:sym typeface="Arial Narrow"/>
              </a:rPr>
              <a:t>Dott. Zerbinati Alessandro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Implementazione (Model Object)</a:t>
            </a:r>
            <a:endParaRPr/>
          </a:p>
        </p:txBody>
      </p:sp>
      <p:sp>
        <p:nvSpPr>
          <p:cNvPr id="150" name="Google Shape;150;p10"/>
          <p:cNvSpPr txBox="1">
            <a:spLocks noGrp="1"/>
          </p:cNvSpPr>
          <p:nvPr>
            <p:ph type="body" idx="1"/>
          </p:nvPr>
        </p:nvSpPr>
        <p:spPr>
          <a:xfrm>
            <a:off x="745700" y="1774552"/>
            <a:ext cx="5226837" cy="242705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r>
              <a:rPr lang="it-IT" sz="2400" b="1"/>
              <a:t>Stalla.java</a:t>
            </a:r>
            <a:endParaRPr sz="3600" b="1"/>
          </a:p>
          <a:p>
            <a:pPr marL="0" lvl="0" indent="0" algn="just" rtl="0">
              <a:lnSpc>
                <a:spcPct val="90000"/>
              </a:lnSpc>
              <a:spcBef>
                <a:spcPts val="1000"/>
              </a:spcBef>
              <a:spcAft>
                <a:spcPts val="0"/>
              </a:spcAft>
              <a:buClr>
                <a:schemeClr val="dk1"/>
              </a:buClr>
              <a:buSzPts val="1600"/>
              <a:buNone/>
            </a:pPr>
            <a:r>
              <a:rPr lang="it-IT" sz="2400"/>
              <a:t>Mappatura 1:1 con la tabella MySQL omonima. Classe POJO contenente i metodi getter e setter per definire gli oggetti usati in StallaDAOImpl.</a:t>
            </a:r>
            <a:endParaRPr sz="4000"/>
          </a:p>
        </p:txBody>
      </p:sp>
      <p:pic>
        <p:nvPicPr>
          <p:cNvPr id="151" name="Google Shape;151;p10"/>
          <p:cNvPicPr preferRelativeResize="0"/>
          <p:nvPr/>
        </p:nvPicPr>
        <p:blipFill rotWithShape="1">
          <a:blip r:embed="rId3">
            <a:alphaModFix/>
          </a:blip>
          <a:srcRect/>
          <a:stretch/>
        </p:blipFill>
        <p:spPr>
          <a:xfrm>
            <a:off x="570335" y="4196750"/>
            <a:ext cx="5453462" cy="2141699"/>
          </a:xfrm>
          <a:prstGeom prst="rect">
            <a:avLst/>
          </a:prstGeom>
          <a:noFill/>
          <a:ln>
            <a:noFill/>
          </a:ln>
        </p:spPr>
      </p:pic>
      <p:pic>
        <p:nvPicPr>
          <p:cNvPr id="152" name="Google Shape;152;p10"/>
          <p:cNvPicPr preferRelativeResize="0"/>
          <p:nvPr/>
        </p:nvPicPr>
        <p:blipFill rotWithShape="1">
          <a:blip r:embed="rId4">
            <a:alphaModFix/>
          </a:blip>
          <a:srcRect/>
          <a:stretch/>
        </p:blipFill>
        <p:spPr>
          <a:xfrm>
            <a:off x="7136385" y="1772932"/>
            <a:ext cx="3696769" cy="2776258"/>
          </a:xfrm>
          <a:prstGeom prst="rect">
            <a:avLst/>
          </a:prstGeom>
          <a:noFill/>
          <a:ln>
            <a:noFill/>
          </a:ln>
        </p:spPr>
      </p:pic>
      <p:pic>
        <p:nvPicPr>
          <p:cNvPr id="153" name="Google Shape;153;p10"/>
          <p:cNvPicPr preferRelativeResize="0"/>
          <p:nvPr/>
        </p:nvPicPr>
        <p:blipFill rotWithShape="1">
          <a:blip r:embed="rId5">
            <a:alphaModFix/>
          </a:blip>
          <a:srcRect/>
          <a:stretch/>
        </p:blipFill>
        <p:spPr>
          <a:xfrm>
            <a:off x="6258039" y="4631435"/>
            <a:ext cx="5453463" cy="1707014"/>
          </a:xfrm>
          <a:prstGeom prst="rect">
            <a:avLst/>
          </a:prstGeom>
          <a:noFill/>
          <a:ln>
            <a:noFill/>
          </a:ln>
        </p:spPr>
      </p:pic>
      <p:sp>
        <p:nvSpPr>
          <p:cNvPr id="154" name="Google Shape;154;p10"/>
          <p:cNvSpPr txBox="1"/>
          <p:nvPr/>
        </p:nvSpPr>
        <p:spPr>
          <a:xfrm>
            <a:off x="2180109" y="6219300"/>
            <a:ext cx="22339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IT" sz="1400" b="0" i="0" u="none" strike="noStrike" cap="none">
                <a:solidFill>
                  <a:schemeClr val="accent1"/>
                </a:solidFill>
                <a:latin typeface="Arial"/>
                <a:ea typeface="Arial"/>
                <a:cs typeface="Arial"/>
                <a:sym typeface="Arial"/>
              </a:rPr>
              <a:t>Tabella MySQL di stalla</a:t>
            </a:r>
            <a:endParaRPr/>
          </a:p>
        </p:txBody>
      </p:sp>
      <p:sp>
        <p:nvSpPr>
          <p:cNvPr id="155" name="Google Shape;155;p10"/>
          <p:cNvSpPr txBox="1"/>
          <p:nvPr/>
        </p:nvSpPr>
        <p:spPr>
          <a:xfrm>
            <a:off x="8168754" y="6266805"/>
            <a:ext cx="22339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IT" sz="1400" b="0" i="0" u="none" strike="noStrike" cap="none">
                <a:solidFill>
                  <a:schemeClr val="accent1"/>
                </a:solidFill>
                <a:latin typeface="Arial"/>
                <a:ea typeface="Arial"/>
                <a:cs typeface="Arial"/>
                <a:sym typeface="Arial"/>
              </a:rPr>
              <a:t>Metodi getter e setter</a:t>
            </a:r>
            <a:endParaRPr/>
          </a:p>
        </p:txBody>
      </p:sp>
      <p:sp>
        <p:nvSpPr>
          <p:cNvPr id="156" name="Google Shape;156;p10"/>
          <p:cNvSpPr txBox="1"/>
          <p:nvPr/>
        </p:nvSpPr>
        <p:spPr>
          <a:xfrm>
            <a:off x="8316621" y="1500977"/>
            <a:ext cx="22339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IT" sz="1400" b="0" i="0" u="none" strike="noStrike" cap="none">
                <a:solidFill>
                  <a:schemeClr val="accent1"/>
                </a:solidFill>
                <a:latin typeface="Arial"/>
                <a:ea typeface="Arial"/>
                <a:cs typeface="Arial"/>
                <a:sym typeface="Arial"/>
              </a:rPr>
              <a:t>Variabili private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Implementazione (Data Access Object)</a:t>
            </a:r>
            <a:endParaRPr/>
          </a:p>
        </p:txBody>
      </p:sp>
      <p:sp>
        <p:nvSpPr>
          <p:cNvPr id="162" name="Google Shape;162;p11"/>
          <p:cNvSpPr txBox="1">
            <a:spLocks noGrp="1"/>
          </p:cNvSpPr>
          <p:nvPr>
            <p:ph type="body" idx="1"/>
          </p:nvPr>
        </p:nvSpPr>
        <p:spPr>
          <a:xfrm>
            <a:off x="8148577" y="1690687"/>
            <a:ext cx="3943841" cy="5167311"/>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1600"/>
              <a:buNone/>
            </a:pPr>
            <a:r>
              <a:rPr lang="it-IT" sz="1800" b="1"/>
              <a:t>StallaDAOImpl.java</a:t>
            </a:r>
            <a:endParaRPr sz="3200" b="1"/>
          </a:p>
          <a:p>
            <a:pPr marL="0" lvl="0" indent="0" algn="just" rtl="0">
              <a:lnSpc>
                <a:spcPct val="90000"/>
              </a:lnSpc>
              <a:spcBef>
                <a:spcPts val="1000"/>
              </a:spcBef>
              <a:spcAft>
                <a:spcPts val="0"/>
              </a:spcAft>
              <a:buClr>
                <a:schemeClr val="dk1"/>
              </a:buClr>
              <a:buSzPts val="1600"/>
              <a:buNone/>
            </a:pPr>
            <a:r>
              <a:rPr lang="it-IT" sz="1800"/>
              <a:t>In questo snippet viene mostrato il metodo costruttore della classe, sfruttato da DAOFactory per aprire la connessione al database.</a:t>
            </a:r>
            <a:endParaRPr sz="3200"/>
          </a:p>
          <a:p>
            <a:pPr marL="0" lvl="0" indent="0" algn="just" rtl="0">
              <a:lnSpc>
                <a:spcPct val="90000"/>
              </a:lnSpc>
              <a:spcBef>
                <a:spcPts val="1000"/>
              </a:spcBef>
              <a:spcAft>
                <a:spcPts val="0"/>
              </a:spcAft>
              <a:buClr>
                <a:schemeClr val="dk1"/>
              </a:buClr>
              <a:buSzPts val="1600"/>
              <a:buNone/>
            </a:pPr>
            <a:r>
              <a:rPr lang="it-IT" sz="1800"/>
              <a:t>Uno dei metodi implementati è ‘save’. L’Override viene richiesto dall’interfaccia GenericDAO, estesa con StallaDAO. </a:t>
            </a:r>
            <a:endParaRPr/>
          </a:p>
          <a:p>
            <a:pPr marL="0" lvl="0" indent="0" algn="just" rtl="0">
              <a:lnSpc>
                <a:spcPct val="90000"/>
              </a:lnSpc>
              <a:spcBef>
                <a:spcPts val="1000"/>
              </a:spcBef>
              <a:spcAft>
                <a:spcPts val="0"/>
              </a:spcAft>
              <a:buClr>
                <a:schemeClr val="dk1"/>
              </a:buClr>
              <a:buSzPts val="1600"/>
              <a:buNone/>
            </a:pPr>
            <a:r>
              <a:rPr lang="it-IT" sz="1800"/>
              <a:t>Questo metodo esegue un inserimento dentro il database tramite la query INSERT INTO (*) VALUES (*).</a:t>
            </a:r>
            <a:endParaRPr/>
          </a:p>
          <a:p>
            <a:pPr marL="0" lvl="0" indent="0" algn="just" rtl="0">
              <a:lnSpc>
                <a:spcPct val="90000"/>
              </a:lnSpc>
              <a:spcBef>
                <a:spcPts val="1000"/>
              </a:spcBef>
              <a:spcAft>
                <a:spcPts val="0"/>
              </a:spcAft>
              <a:buClr>
                <a:schemeClr val="dk1"/>
              </a:buClr>
              <a:buSzPts val="1600"/>
              <a:buNone/>
            </a:pPr>
            <a:r>
              <a:rPr lang="it-IT" sz="1800"/>
              <a:t>Il PreparedStatement inserisce i valori presi da dentro l’oggetto stalla passato come argomento nella chiamata di funzione. </a:t>
            </a:r>
            <a:endParaRPr/>
          </a:p>
          <a:p>
            <a:pPr marL="0" lvl="0" indent="0" algn="just" rtl="0">
              <a:lnSpc>
                <a:spcPct val="90000"/>
              </a:lnSpc>
              <a:spcBef>
                <a:spcPts val="1000"/>
              </a:spcBef>
              <a:spcAft>
                <a:spcPts val="0"/>
              </a:spcAft>
              <a:buClr>
                <a:schemeClr val="dk1"/>
              </a:buClr>
              <a:buSzPts val="1600"/>
              <a:buNone/>
            </a:pPr>
            <a:r>
              <a:rPr lang="it-IT" sz="1800"/>
              <a:t>Viene eseguita la query SQL o lanciata un’eccezione. </a:t>
            </a:r>
            <a:endParaRPr sz="3200"/>
          </a:p>
          <a:p>
            <a:pPr marL="228600" lvl="0" indent="-127000" algn="l" rtl="0">
              <a:lnSpc>
                <a:spcPct val="90000"/>
              </a:lnSpc>
              <a:spcBef>
                <a:spcPts val="1000"/>
              </a:spcBef>
              <a:spcAft>
                <a:spcPts val="0"/>
              </a:spcAft>
              <a:buClr>
                <a:schemeClr val="dk1"/>
              </a:buClr>
              <a:buSzPts val="1600"/>
              <a:buNone/>
            </a:pPr>
            <a:endParaRPr sz="1600"/>
          </a:p>
        </p:txBody>
      </p:sp>
      <p:pic>
        <p:nvPicPr>
          <p:cNvPr id="163" name="Google Shape;163;p11"/>
          <p:cNvPicPr preferRelativeResize="0"/>
          <p:nvPr/>
        </p:nvPicPr>
        <p:blipFill rotWithShape="1">
          <a:blip r:embed="rId3">
            <a:alphaModFix/>
          </a:blip>
          <a:srcRect/>
          <a:stretch/>
        </p:blipFill>
        <p:spPr>
          <a:xfrm>
            <a:off x="1" y="1832896"/>
            <a:ext cx="8032830" cy="5025103"/>
          </a:xfrm>
          <a:prstGeom prst="rect">
            <a:avLst/>
          </a:prstGeom>
          <a:noFill/>
          <a:ln>
            <a:noFill/>
          </a:ln>
        </p:spPr>
      </p:pic>
      <p:cxnSp>
        <p:nvCxnSpPr>
          <p:cNvPr id="164" name="Google Shape;164;p11"/>
          <p:cNvCxnSpPr/>
          <p:nvPr/>
        </p:nvCxnSpPr>
        <p:spPr>
          <a:xfrm rot="10800000">
            <a:off x="4039567" y="2152893"/>
            <a:ext cx="1458408" cy="393537"/>
          </a:xfrm>
          <a:prstGeom prst="straightConnector1">
            <a:avLst/>
          </a:prstGeom>
          <a:noFill/>
          <a:ln w="9525" cap="flat" cmpd="sng">
            <a:solidFill>
              <a:srgbClr val="EB792A"/>
            </a:solidFill>
            <a:prstDash val="solid"/>
            <a:round/>
            <a:headEnd type="none" w="sm" len="sm"/>
            <a:tailEnd type="triangle" w="med" len="med"/>
          </a:ln>
        </p:spPr>
      </p:cxnSp>
      <p:cxnSp>
        <p:nvCxnSpPr>
          <p:cNvPr id="165" name="Google Shape;165;p11"/>
          <p:cNvCxnSpPr>
            <a:stCxn id="162" idx="1"/>
          </p:cNvCxnSpPr>
          <p:nvPr/>
        </p:nvCxnSpPr>
        <p:spPr>
          <a:xfrm rot="10800000">
            <a:off x="5995777" y="3518643"/>
            <a:ext cx="2152800" cy="755700"/>
          </a:xfrm>
          <a:prstGeom prst="curvedConnector3">
            <a:avLst>
              <a:gd name="adj1" fmla="val 99466"/>
            </a:avLst>
          </a:prstGeom>
          <a:noFill/>
          <a:ln w="9525" cap="flat" cmpd="sng">
            <a:solidFill>
              <a:srgbClr val="EB792A"/>
            </a:solidFill>
            <a:prstDash val="solid"/>
            <a:round/>
            <a:headEnd type="none" w="sm" len="sm"/>
            <a:tailEnd type="triangle" w="med" len="med"/>
          </a:ln>
        </p:spPr>
      </p:cxnSp>
      <p:cxnSp>
        <p:nvCxnSpPr>
          <p:cNvPr id="166" name="Google Shape;166;p11"/>
          <p:cNvCxnSpPr/>
          <p:nvPr/>
        </p:nvCxnSpPr>
        <p:spPr>
          <a:xfrm rot="10800000">
            <a:off x="4537276" y="3958542"/>
            <a:ext cx="1354238" cy="416688"/>
          </a:xfrm>
          <a:prstGeom prst="straightConnector1">
            <a:avLst/>
          </a:prstGeom>
          <a:noFill/>
          <a:ln w="9525" cap="flat" cmpd="sng">
            <a:solidFill>
              <a:srgbClr val="EB792A"/>
            </a:solidFill>
            <a:prstDash val="solid"/>
            <a:round/>
            <a:headEnd type="none" w="sm" len="sm"/>
            <a:tailEnd type="triangle" w="med" len="med"/>
          </a:ln>
        </p:spPr>
      </p:cxnSp>
      <p:cxnSp>
        <p:nvCxnSpPr>
          <p:cNvPr id="167" name="Google Shape;167;p11"/>
          <p:cNvCxnSpPr/>
          <p:nvPr/>
        </p:nvCxnSpPr>
        <p:spPr>
          <a:xfrm flipH="1">
            <a:off x="2882096" y="5879939"/>
            <a:ext cx="601884" cy="173620"/>
          </a:xfrm>
          <a:prstGeom prst="straightConnector1">
            <a:avLst/>
          </a:prstGeom>
          <a:noFill/>
          <a:ln w="9525" cap="flat" cmpd="sng">
            <a:solidFill>
              <a:srgbClr val="EB792A"/>
            </a:solidFill>
            <a:prstDash val="solid"/>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Implementazione (Controller)</a:t>
            </a:r>
            <a:endParaRPr/>
          </a:p>
        </p:txBody>
      </p:sp>
      <p:sp>
        <p:nvSpPr>
          <p:cNvPr id="173" name="Google Shape;173;p12"/>
          <p:cNvSpPr txBox="1">
            <a:spLocks noGrp="1"/>
          </p:cNvSpPr>
          <p:nvPr>
            <p:ph type="body" idx="1"/>
          </p:nvPr>
        </p:nvSpPr>
        <p:spPr>
          <a:xfrm>
            <a:off x="6458673" y="1690688"/>
            <a:ext cx="5424039" cy="5167312"/>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100000"/>
              <a:buNone/>
            </a:pPr>
            <a:r>
              <a:rPr lang="it-IT" sz="2000" b="1"/>
              <a:t>PastoreController.java</a:t>
            </a:r>
            <a:endParaRPr sz="2000" b="1"/>
          </a:p>
          <a:p>
            <a:pPr marL="0" lvl="0" indent="0" algn="just" rtl="0">
              <a:lnSpc>
                <a:spcPct val="90000"/>
              </a:lnSpc>
              <a:spcBef>
                <a:spcPts val="1000"/>
              </a:spcBef>
              <a:spcAft>
                <a:spcPts val="0"/>
              </a:spcAft>
              <a:buClr>
                <a:schemeClr val="dk1"/>
              </a:buClr>
              <a:buSzPct val="100000"/>
              <a:buNone/>
            </a:pPr>
            <a:r>
              <a:rPr lang="it-IT" sz="2000"/>
              <a:t>Definisce il comportamento di ogni elemento FXML.</a:t>
            </a:r>
            <a:endParaRPr/>
          </a:p>
          <a:p>
            <a:pPr marL="0" lvl="0" indent="0" algn="just" rtl="0">
              <a:lnSpc>
                <a:spcPct val="90000"/>
              </a:lnSpc>
              <a:spcBef>
                <a:spcPts val="1000"/>
              </a:spcBef>
              <a:spcAft>
                <a:spcPts val="0"/>
              </a:spcAft>
              <a:buClr>
                <a:schemeClr val="dk1"/>
              </a:buClr>
              <a:buSzPct val="100000"/>
              <a:buNone/>
            </a:pPr>
            <a:r>
              <a:rPr lang="it-IT" sz="2000"/>
              <a:t>Nello snippet un’estratto del controller che ridefinisce il metodo ‘initialize()’, chiamato automaticamente al caricamento della pagina. </a:t>
            </a:r>
            <a:endParaRPr/>
          </a:p>
          <a:p>
            <a:pPr marL="0" lvl="0" indent="0" algn="just" rtl="0">
              <a:lnSpc>
                <a:spcPct val="90000"/>
              </a:lnSpc>
              <a:spcBef>
                <a:spcPts val="1000"/>
              </a:spcBef>
              <a:spcAft>
                <a:spcPts val="0"/>
              </a:spcAft>
              <a:buClr>
                <a:schemeClr val="dk1"/>
              </a:buClr>
              <a:buSzPct val="100000"/>
              <a:buNone/>
            </a:pPr>
            <a:r>
              <a:rPr lang="it-IT" sz="2000"/>
              <a:t>Qui si preparano le colonne di una tabella per mostrare i dati di Stalla.</a:t>
            </a:r>
            <a:endParaRPr sz="2000"/>
          </a:p>
          <a:p>
            <a:pPr marL="0" lvl="0" indent="0" algn="just" rtl="0">
              <a:lnSpc>
                <a:spcPct val="90000"/>
              </a:lnSpc>
              <a:spcBef>
                <a:spcPts val="1000"/>
              </a:spcBef>
              <a:spcAft>
                <a:spcPts val="0"/>
              </a:spcAft>
              <a:buClr>
                <a:schemeClr val="dk1"/>
              </a:buClr>
              <a:buSzPct val="100000"/>
              <a:buNone/>
            </a:pPr>
            <a:r>
              <a:rPr lang="it-IT" sz="2000"/>
              <a:t>Sempre all’interno di initialize() è impostata la chiamata al metodo ‘</a:t>
            </a:r>
            <a:r>
              <a:rPr lang="it-IT" sz="2000" b="1"/>
              <a:t>loadStalleData</a:t>
            </a:r>
            <a:r>
              <a:rPr lang="it-IT" sz="2000"/>
              <a:t>()’ che viene mostrato nella terza immagine.</a:t>
            </a:r>
            <a:endParaRPr sz="2000"/>
          </a:p>
          <a:p>
            <a:pPr marL="0" lvl="0" indent="0" algn="just" rtl="0">
              <a:lnSpc>
                <a:spcPct val="90000"/>
              </a:lnSpc>
              <a:spcBef>
                <a:spcPts val="1000"/>
              </a:spcBef>
              <a:spcAft>
                <a:spcPts val="0"/>
              </a:spcAft>
              <a:buClr>
                <a:schemeClr val="dk1"/>
              </a:buClr>
              <a:buSzPct val="100000"/>
              <a:buNone/>
            </a:pPr>
            <a:r>
              <a:rPr lang="it-IT" sz="2000"/>
              <a:t>Questo metodo sfrutta DAOFactory per accedere al database e recuperare tutti i record di Stalla, indirettamente. </a:t>
            </a:r>
            <a:endParaRPr/>
          </a:p>
          <a:p>
            <a:pPr marL="0" lvl="0" indent="0" algn="just" rtl="0">
              <a:lnSpc>
                <a:spcPct val="90000"/>
              </a:lnSpc>
              <a:spcBef>
                <a:spcPts val="1000"/>
              </a:spcBef>
              <a:spcAft>
                <a:spcPts val="0"/>
              </a:spcAft>
              <a:buClr>
                <a:schemeClr val="dk1"/>
              </a:buClr>
              <a:buSzPct val="100000"/>
              <a:buNone/>
            </a:pPr>
            <a:r>
              <a:rPr lang="it-IT" sz="2000"/>
              <a:t>Il risultato viene salvato in una List&lt;Stalla&gt; ‘stalleData’ privata che viene poi usata come argomento per il metodo ‘setItems()’ una volta che loadStalleData() è stata eseguita.</a:t>
            </a:r>
            <a:endParaRPr sz="2000"/>
          </a:p>
        </p:txBody>
      </p:sp>
      <p:pic>
        <p:nvPicPr>
          <p:cNvPr id="174" name="Google Shape;174;p12"/>
          <p:cNvPicPr preferRelativeResize="0"/>
          <p:nvPr/>
        </p:nvPicPr>
        <p:blipFill rotWithShape="1">
          <a:blip r:embed="rId3">
            <a:alphaModFix/>
          </a:blip>
          <a:srcRect/>
          <a:stretch/>
        </p:blipFill>
        <p:spPr>
          <a:xfrm>
            <a:off x="0" y="1400613"/>
            <a:ext cx="6204030" cy="1436462"/>
          </a:xfrm>
          <a:prstGeom prst="rect">
            <a:avLst/>
          </a:prstGeom>
          <a:noFill/>
          <a:ln>
            <a:noFill/>
          </a:ln>
        </p:spPr>
      </p:pic>
      <p:pic>
        <p:nvPicPr>
          <p:cNvPr id="175" name="Google Shape;175;p12"/>
          <p:cNvPicPr preferRelativeResize="0"/>
          <p:nvPr/>
        </p:nvPicPr>
        <p:blipFill rotWithShape="1">
          <a:blip r:embed="rId4">
            <a:alphaModFix/>
          </a:blip>
          <a:srcRect/>
          <a:stretch/>
        </p:blipFill>
        <p:spPr>
          <a:xfrm>
            <a:off x="0" y="2871800"/>
            <a:ext cx="4749012" cy="2706937"/>
          </a:xfrm>
          <a:prstGeom prst="rect">
            <a:avLst/>
          </a:prstGeom>
          <a:noFill/>
          <a:ln>
            <a:noFill/>
          </a:ln>
        </p:spPr>
      </p:pic>
      <p:pic>
        <p:nvPicPr>
          <p:cNvPr id="176" name="Google Shape;176;p12"/>
          <p:cNvPicPr preferRelativeResize="0"/>
          <p:nvPr/>
        </p:nvPicPr>
        <p:blipFill rotWithShape="1">
          <a:blip r:embed="rId5">
            <a:alphaModFix/>
          </a:blip>
          <a:srcRect/>
          <a:stretch/>
        </p:blipFill>
        <p:spPr>
          <a:xfrm>
            <a:off x="0" y="5613462"/>
            <a:ext cx="5919925" cy="1325563"/>
          </a:xfrm>
          <a:prstGeom prst="rect">
            <a:avLst/>
          </a:prstGeom>
          <a:noFill/>
          <a:ln>
            <a:noFill/>
          </a:ln>
        </p:spPr>
      </p:pic>
      <p:cxnSp>
        <p:nvCxnSpPr>
          <p:cNvPr id="177" name="Google Shape;177;p12"/>
          <p:cNvCxnSpPr/>
          <p:nvPr/>
        </p:nvCxnSpPr>
        <p:spPr>
          <a:xfrm rot="5400000" flipH="1">
            <a:off x="5757223" y="2733900"/>
            <a:ext cx="864300" cy="525900"/>
          </a:xfrm>
          <a:prstGeom prst="curvedConnector3">
            <a:avLst>
              <a:gd name="adj1" fmla="val 49993"/>
            </a:avLst>
          </a:prstGeom>
          <a:noFill/>
          <a:ln w="9525" cap="flat" cmpd="sng">
            <a:solidFill>
              <a:srgbClr val="EB792A"/>
            </a:solidFill>
            <a:prstDash val="solid"/>
            <a:round/>
            <a:headEnd type="none" w="sm" len="sm"/>
            <a:tailEnd type="triangle" w="med" len="med"/>
          </a:ln>
        </p:spPr>
      </p:cxnSp>
      <p:cxnSp>
        <p:nvCxnSpPr>
          <p:cNvPr id="178" name="Google Shape;178;p12"/>
          <p:cNvCxnSpPr/>
          <p:nvPr/>
        </p:nvCxnSpPr>
        <p:spPr>
          <a:xfrm rot="10800000">
            <a:off x="1793972" y="3194469"/>
            <a:ext cx="4664700" cy="1030800"/>
          </a:xfrm>
          <a:prstGeom prst="curvedConnector3">
            <a:avLst>
              <a:gd name="adj1" fmla="val 50000"/>
            </a:avLst>
          </a:prstGeom>
          <a:noFill/>
          <a:ln w="9525" cap="flat" cmpd="sng">
            <a:solidFill>
              <a:srgbClr val="EB792A"/>
            </a:solidFill>
            <a:prstDash val="solid"/>
            <a:round/>
            <a:headEnd type="none" w="sm" len="sm"/>
            <a:tailEnd type="triangle" w="med" len="med"/>
          </a:ln>
        </p:spPr>
      </p:cxnSp>
      <p:cxnSp>
        <p:nvCxnSpPr>
          <p:cNvPr id="179" name="Google Shape;179;p12"/>
          <p:cNvCxnSpPr/>
          <p:nvPr/>
        </p:nvCxnSpPr>
        <p:spPr>
          <a:xfrm flipH="1">
            <a:off x="4748974" y="5104435"/>
            <a:ext cx="1709700" cy="1171800"/>
          </a:xfrm>
          <a:prstGeom prst="curvedConnector3">
            <a:avLst>
              <a:gd name="adj1" fmla="val 50000"/>
            </a:avLst>
          </a:prstGeom>
          <a:noFill/>
          <a:ln w="9525" cap="flat" cmpd="sng">
            <a:solidFill>
              <a:srgbClr val="EB792A"/>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Implementazione (Entry Point)</a:t>
            </a:r>
            <a:endParaRPr/>
          </a:p>
        </p:txBody>
      </p:sp>
      <p:sp>
        <p:nvSpPr>
          <p:cNvPr id="185" name="Google Shape;185;p13"/>
          <p:cNvSpPr txBox="1">
            <a:spLocks noGrp="1"/>
          </p:cNvSpPr>
          <p:nvPr>
            <p:ph type="body" idx="1"/>
          </p:nvPr>
        </p:nvSpPr>
        <p:spPr>
          <a:xfrm>
            <a:off x="8696896" y="1690688"/>
            <a:ext cx="3097707" cy="45620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r>
              <a:rPr lang="it-IT" sz="1600" b="1"/>
              <a:t>MainApp.java</a:t>
            </a:r>
            <a:endParaRPr sz="2400" b="1"/>
          </a:p>
        </p:txBody>
      </p:sp>
      <p:pic>
        <p:nvPicPr>
          <p:cNvPr id="186" name="Google Shape;186;p13"/>
          <p:cNvPicPr preferRelativeResize="0"/>
          <p:nvPr/>
        </p:nvPicPr>
        <p:blipFill rotWithShape="1">
          <a:blip r:embed="rId3">
            <a:alphaModFix/>
          </a:blip>
          <a:srcRect/>
          <a:stretch/>
        </p:blipFill>
        <p:spPr>
          <a:xfrm>
            <a:off x="0" y="2361235"/>
            <a:ext cx="8194876" cy="4496765"/>
          </a:xfrm>
          <a:prstGeom prst="rect">
            <a:avLst/>
          </a:prstGeom>
          <a:noFill/>
          <a:ln>
            <a:noFill/>
          </a:ln>
        </p:spPr>
      </p:pic>
      <p:sp>
        <p:nvSpPr>
          <p:cNvPr id="187" name="Google Shape;187;p13"/>
          <p:cNvSpPr/>
          <p:nvPr/>
        </p:nvSpPr>
        <p:spPr>
          <a:xfrm>
            <a:off x="8287473" y="2056726"/>
            <a:ext cx="3683703" cy="480127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1600"/>
              <a:buFont typeface="Arial"/>
              <a:buChar char="•"/>
            </a:pPr>
            <a:r>
              <a:rPr lang="it-IT" sz="1800" b="0" i="0" u="none" strike="noStrike" cap="none">
                <a:solidFill>
                  <a:schemeClr val="dk1"/>
                </a:solidFill>
                <a:latin typeface="Calibri"/>
                <a:ea typeface="Calibri"/>
                <a:cs typeface="Calibri"/>
                <a:sym typeface="Calibri"/>
              </a:rPr>
              <a:t>start () : prima di avviare l’app lancia uno script timerizzato che simula ogni 5 minuti una rilevazione di ogni sensore attivo nel database, come se avesse dati in tempo reale. Poi carica il file ‘home.fxml’ e il suo controller, mostrando quindi la pagina di benvenuto dove è presente il login. Start viene chiamato in automatico all’entrata dell’app.</a:t>
            </a:r>
            <a:endParaRPr sz="16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600"/>
              <a:buFont typeface="Arial"/>
              <a:buChar char="•"/>
            </a:pPr>
            <a:r>
              <a:rPr lang="it-IT" sz="1800" b="0" i="0" u="none" strike="noStrike" cap="none">
                <a:solidFill>
                  <a:schemeClr val="dk1"/>
                </a:solidFill>
                <a:latin typeface="Calibri"/>
                <a:ea typeface="Calibri"/>
                <a:cs typeface="Calibri"/>
                <a:sym typeface="Calibri"/>
              </a:rPr>
              <a:t>Stop() : viene chiamato in automatico alla chiusura dell’app. si occupa di chiudere le connessioni con il database e ferma anche lo script che simula i sensori.</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g307fd0037ed_0_0"/>
          <p:cNvPicPr preferRelativeResize="0"/>
          <p:nvPr/>
        </p:nvPicPr>
        <p:blipFill>
          <a:blip r:embed="rId3">
            <a:alphaModFix/>
          </a:blip>
          <a:stretch>
            <a:fillRect/>
          </a:stretch>
        </p:blipFill>
        <p:spPr>
          <a:xfrm>
            <a:off x="8538163" y="1390763"/>
            <a:ext cx="3489600" cy="1817734"/>
          </a:xfrm>
          <a:prstGeom prst="rect">
            <a:avLst/>
          </a:prstGeom>
          <a:noFill/>
          <a:ln>
            <a:noFill/>
          </a:ln>
        </p:spPr>
      </p:pic>
      <p:sp>
        <p:nvSpPr>
          <p:cNvPr id="193" name="Google Shape;193;g307fd0037ed_0_0"/>
          <p:cNvSpPr txBox="1">
            <a:spLocks noGrp="1"/>
          </p:cNvSpPr>
          <p:nvPr>
            <p:ph type="title"/>
          </p:nvPr>
        </p:nvSpPr>
        <p:spPr>
          <a:xfrm>
            <a:off x="838200" y="365125"/>
            <a:ext cx="47661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a:t>Tecnologie utilizzate</a:t>
            </a:r>
            <a:endParaRPr/>
          </a:p>
        </p:txBody>
      </p:sp>
      <p:pic>
        <p:nvPicPr>
          <p:cNvPr id="194" name="Google Shape;194;g307fd0037ed_0_0"/>
          <p:cNvPicPr preferRelativeResize="0"/>
          <p:nvPr/>
        </p:nvPicPr>
        <p:blipFill>
          <a:blip r:embed="rId4">
            <a:alphaModFix/>
          </a:blip>
          <a:stretch>
            <a:fillRect/>
          </a:stretch>
        </p:blipFill>
        <p:spPr>
          <a:xfrm>
            <a:off x="838142" y="4035325"/>
            <a:ext cx="2251105" cy="569375"/>
          </a:xfrm>
          <a:prstGeom prst="rect">
            <a:avLst/>
          </a:prstGeom>
          <a:noFill/>
          <a:ln>
            <a:noFill/>
          </a:ln>
        </p:spPr>
      </p:pic>
      <p:sp>
        <p:nvSpPr>
          <p:cNvPr id="195" name="Google Shape;195;g307fd0037ed_0_0"/>
          <p:cNvSpPr txBox="1"/>
          <p:nvPr/>
        </p:nvSpPr>
        <p:spPr>
          <a:xfrm>
            <a:off x="528650" y="4604700"/>
            <a:ext cx="2870100" cy="71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b="1">
                <a:solidFill>
                  <a:schemeClr val="dk1"/>
                </a:solidFill>
                <a:latin typeface="Calibri"/>
                <a:ea typeface="Calibri"/>
                <a:cs typeface="Calibri"/>
                <a:sym typeface="Calibri"/>
              </a:rPr>
              <a:t>Maven </a:t>
            </a:r>
            <a:r>
              <a:rPr lang="it-IT" sz="1900">
                <a:solidFill>
                  <a:schemeClr val="dk1"/>
                </a:solidFill>
                <a:latin typeface="Calibri"/>
                <a:ea typeface="Calibri"/>
                <a:cs typeface="Calibri"/>
                <a:sym typeface="Calibri"/>
              </a:rPr>
              <a:t>per il building e la gestione delle dipendenze.</a:t>
            </a:r>
            <a:endParaRPr sz="1900">
              <a:solidFill>
                <a:schemeClr val="dk1"/>
              </a:solidFill>
              <a:latin typeface="Calibri"/>
              <a:ea typeface="Calibri"/>
              <a:cs typeface="Calibri"/>
              <a:sym typeface="Calibri"/>
            </a:endParaRPr>
          </a:p>
        </p:txBody>
      </p:sp>
      <p:sp>
        <p:nvSpPr>
          <p:cNvPr id="196" name="Google Shape;196;g307fd0037ed_0_0"/>
          <p:cNvSpPr txBox="1"/>
          <p:nvPr/>
        </p:nvSpPr>
        <p:spPr>
          <a:xfrm>
            <a:off x="1688700" y="2489825"/>
            <a:ext cx="3489600" cy="102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b="1">
                <a:solidFill>
                  <a:schemeClr val="dk1"/>
                </a:solidFill>
                <a:latin typeface="Calibri"/>
                <a:ea typeface="Calibri"/>
                <a:cs typeface="Calibri"/>
                <a:sym typeface="Calibri"/>
              </a:rPr>
              <a:t>Docker </a:t>
            </a:r>
            <a:r>
              <a:rPr lang="it-IT" sz="1900">
                <a:solidFill>
                  <a:schemeClr val="dk1"/>
                </a:solidFill>
                <a:latin typeface="Calibri"/>
                <a:ea typeface="Calibri"/>
                <a:cs typeface="Calibri"/>
                <a:sym typeface="Calibri"/>
              </a:rPr>
              <a:t>per la conteinerizzazione dell’app; </a:t>
            </a:r>
            <a:r>
              <a:rPr lang="it-IT" sz="1900" b="1">
                <a:solidFill>
                  <a:schemeClr val="dk1"/>
                </a:solidFill>
                <a:latin typeface="Calibri"/>
                <a:ea typeface="Calibri"/>
                <a:cs typeface="Calibri"/>
                <a:sym typeface="Calibri"/>
              </a:rPr>
              <a:t>DockerHub </a:t>
            </a:r>
            <a:r>
              <a:rPr lang="it-IT" sz="1900">
                <a:solidFill>
                  <a:schemeClr val="dk1"/>
                </a:solidFill>
                <a:latin typeface="Calibri"/>
                <a:ea typeface="Calibri"/>
                <a:cs typeface="Calibri"/>
                <a:sym typeface="Calibri"/>
              </a:rPr>
              <a:t>per ospirare le immagini.</a:t>
            </a:r>
            <a:endParaRPr sz="1900">
              <a:solidFill>
                <a:schemeClr val="dk1"/>
              </a:solidFill>
              <a:latin typeface="Calibri"/>
              <a:ea typeface="Calibri"/>
              <a:cs typeface="Calibri"/>
              <a:sym typeface="Calibri"/>
            </a:endParaRPr>
          </a:p>
        </p:txBody>
      </p:sp>
      <p:sp>
        <p:nvSpPr>
          <p:cNvPr id="197" name="Google Shape;197;g307fd0037ed_0_0"/>
          <p:cNvSpPr txBox="1"/>
          <p:nvPr/>
        </p:nvSpPr>
        <p:spPr>
          <a:xfrm>
            <a:off x="3572675" y="5316000"/>
            <a:ext cx="3642000" cy="93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b="1">
                <a:solidFill>
                  <a:schemeClr val="dk1"/>
                </a:solidFill>
                <a:latin typeface="Calibri"/>
                <a:ea typeface="Calibri"/>
                <a:cs typeface="Calibri"/>
                <a:sym typeface="Calibri"/>
              </a:rPr>
              <a:t>JavaFX </a:t>
            </a:r>
            <a:r>
              <a:rPr lang="it-IT" sz="1900">
                <a:solidFill>
                  <a:schemeClr val="dk1"/>
                </a:solidFill>
                <a:latin typeface="Calibri"/>
                <a:ea typeface="Calibri"/>
                <a:cs typeface="Calibri"/>
                <a:sym typeface="Calibri"/>
              </a:rPr>
              <a:t>per la definizione di un’interfaccia grafica; </a:t>
            </a:r>
            <a:r>
              <a:rPr lang="it-IT" sz="1900" b="1">
                <a:solidFill>
                  <a:schemeClr val="dk1"/>
                </a:solidFill>
                <a:latin typeface="Calibri"/>
                <a:ea typeface="Calibri"/>
                <a:cs typeface="Calibri"/>
                <a:sym typeface="Calibri"/>
              </a:rPr>
              <a:t>VcxSrv </a:t>
            </a:r>
            <a:r>
              <a:rPr lang="it-IT" sz="1900">
                <a:solidFill>
                  <a:schemeClr val="dk1"/>
                </a:solidFill>
                <a:latin typeface="Calibri"/>
                <a:ea typeface="Calibri"/>
                <a:cs typeface="Calibri"/>
                <a:sym typeface="Calibri"/>
              </a:rPr>
              <a:t>per abilitare JavaFx dal container.</a:t>
            </a:r>
            <a:endParaRPr sz="1900">
              <a:solidFill>
                <a:schemeClr val="dk1"/>
              </a:solidFill>
              <a:latin typeface="Calibri"/>
              <a:ea typeface="Calibri"/>
              <a:cs typeface="Calibri"/>
              <a:sym typeface="Calibri"/>
            </a:endParaRPr>
          </a:p>
        </p:txBody>
      </p:sp>
      <p:sp>
        <p:nvSpPr>
          <p:cNvPr id="198" name="Google Shape;198;g307fd0037ed_0_0"/>
          <p:cNvSpPr txBox="1"/>
          <p:nvPr/>
        </p:nvSpPr>
        <p:spPr>
          <a:xfrm>
            <a:off x="7582325" y="4538463"/>
            <a:ext cx="4203900" cy="1209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b="1">
                <a:solidFill>
                  <a:schemeClr val="dk1"/>
                </a:solidFill>
                <a:latin typeface="Calibri"/>
                <a:ea typeface="Calibri"/>
                <a:cs typeface="Calibri"/>
                <a:sym typeface="Calibri"/>
              </a:rPr>
              <a:t>GitHub </a:t>
            </a:r>
            <a:r>
              <a:rPr lang="it-IT" sz="1900">
                <a:solidFill>
                  <a:schemeClr val="dk1"/>
                </a:solidFill>
                <a:latin typeface="Calibri"/>
                <a:ea typeface="Calibri"/>
                <a:cs typeface="Calibri"/>
                <a:sym typeface="Calibri"/>
              </a:rPr>
              <a:t>come Version Control System e repository remoto; GitHub </a:t>
            </a:r>
            <a:r>
              <a:rPr lang="it-IT" sz="1900" b="1">
                <a:solidFill>
                  <a:schemeClr val="dk1"/>
                </a:solidFill>
                <a:latin typeface="Calibri"/>
                <a:ea typeface="Calibri"/>
                <a:cs typeface="Calibri"/>
                <a:sym typeface="Calibri"/>
              </a:rPr>
              <a:t>Actions </a:t>
            </a:r>
            <a:r>
              <a:rPr lang="it-IT" sz="1900">
                <a:solidFill>
                  <a:schemeClr val="dk1"/>
                </a:solidFill>
                <a:latin typeface="Calibri"/>
                <a:ea typeface="Calibri"/>
                <a:cs typeface="Calibri"/>
                <a:sym typeface="Calibri"/>
              </a:rPr>
              <a:t>come gestore della pipeline CI/CD.</a:t>
            </a:r>
            <a:endParaRPr sz="1900">
              <a:solidFill>
                <a:schemeClr val="dk1"/>
              </a:solidFill>
              <a:latin typeface="Calibri"/>
              <a:ea typeface="Calibri"/>
              <a:cs typeface="Calibri"/>
              <a:sym typeface="Calibri"/>
            </a:endParaRPr>
          </a:p>
        </p:txBody>
      </p:sp>
      <p:sp>
        <p:nvSpPr>
          <p:cNvPr id="199" name="Google Shape;199;g307fd0037ed_0_0"/>
          <p:cNvSpPr txBox="1"/>
          <p:nvPr/>
        </p:nvSpPr>
        <p:spPr>
          <a:xfrm>
            <a:off x="8723713" y="2787788"/>
            <a:ext cx="3118500" cy="71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b="1">
                <a:solidFill>
                  <a:schemeClr val="dk1"/>
                </a:solidFill>
                <a:latin typeface="Calibri"/>
                <a:ea typeface="Calibri"/>
                <a:cs typeface="Calibri"/>
                <a:sym typeface="Calibri"/>
              </a:rPr>
              <a:t>Java </a:t>
            </a:r>
            <a:r>
              <a:rPr lang="it-IT" sz="1900">
                <a:solidFill>
                  <a:schemeClr val="dk1"/>
                </a:solidFill>
                <a:latin typeface="Calibri"/>
                <a:ea typeface="Calibri"/>
                <a:cs typeface="Calibri"/>
                <a:sym typeface="Calibri"/>
              </a:rPr>
              <a:t>V11 come linguaggio di programmazione principale.</a:t>
            </a:r>
            <a:endParaRPr sz="1900">
              <a:solidFill>
                <a:schemeClr val="dk1"/>
              </a:solidFill>
              <a:latin typeface="Calibri"/>
              <a:ea typeface="Calibri"/>
              <a:cs typeface="Calibri"/>
              <a:sym typeface="Calibri"/>
            </a:endParaRPr>
          </a:p>
        </p:txBody>
      </p:sp>
      <p:pic>
        <p:nvPicPr>
          <p:cNvPr id="200" name="Google Shape;200;g307fd0037ed_0_0"/>
          <p:cNvPicPr preferRelativeResize="0"/>
          <p:nvPr/>
        </p:nvPicPr>
        <p:blipFill>
          <a:blip r:embed="rId5">
            <a:alphaModFix/>
          </a:blip>
          <a:stretch>
            <a:fillRect/>
          </a:stretch>
        </p:blipFill>
        <p:spPr>
          <a:xfrm>
            <a:off x="2864328" y="1780950"/>
            <a:ext cx="1138325" cy="800624"/>
          </a:xfrm>
          <a:prstGeom prst="rect">
            <a:avLst/>
          </a:prstGeom>
          <a:noFill/>
          <a:ln>
            <a:noFill/>
          </a:ln>
        </p:spPr>
      </p:pic>
      <p:pic>
        <p:nvPicPr>
          <p:cNvPr id="201" name="Google Shape;201;g307fd0037ed_0_0"/>
          <p:cNvPicPr preferRelativeResize="0"/>
          <p:nvPr/>
        </p:nvPicPr>
        <p:blipFill>
          <a:blip r:embed="rId6">
            <a:alphaModFix/>
          </a:blip>
          <a:stretch>
            <a:fillRect/>
          </a:stretch>
        </p:blipFill>
        <p:spPr>
          <a:xfrm>
            <a:off x="8729925" y="3600063"/>
            <a:ext cx="938400" cy="938400"/>
          </a:xfrm>
          <a:prstGeom prst="rect">
            <a:avLst/>
          </a:prstGeom>
          <a:noFill/>
          <a:ln>
            <a:noFill/>
          </a:ln>
        </p:spPr>
      </p:pic>
      <p:pic>
        <p:nvPicPr>
          <p:cNvPr id="202" name="Google Shape;202;g307fd0037ed_0_0"/>
          <p:cNvPicPr preferRelativeResize="0"/>
          <p:nvPr/>
        </p:nvPicPr>
        <p:blipFill>
          <a:blip r:embed="rId7">
            <a:alphaModFix/>
          </a:blip>
          <a:stretch>
            <a:fillRect/>
          </a:stretch>
        </p:blipFill>
        <p:spPr>
          <a:xfrm>
            <a:off x="4065591" y="4666825"/>
            <a:ext cx="1704995" cy="711300"/>
          </a:xfrm>
          <a:prstGeom prst="rect">
            <a:avLst/>
          </a:prstGeom>
          <a:noFill/>
          <a:ln>
            <a:noFill/>
          </a:ln>
        </p:spPr>
      </p:pic>
      <p:pic>
        <p:nvPicPr>
          <p:cNvPr id="203" name="Google Shape;203;g307fd0037ed_0_0"/>
          <p:cNvPicPr preferRelativeResize="0"/>
          <p:nvPr/>
        </p:nvPicPr>
        <p:blipFill>
          <a:blip r:embed="rId8">
            <a:alphaModFix/>
          </a:blip>
          <a:stretch>
            <a:fillRect/>
          </a:stretch>
        </p:blipFill>
        <p:spPr>
          <a:xfrm>
            <a:off x="9927313" y="3713607"/>
            <a:ext cx="711300" cy="711300"/>
          </a:xfrm>
          <a:prstGeom prst="rect">
            <a:avLst/>
          </a:prstGeom>
          <a:noFill/>
          <a:ln>
            <a:noFill/>
          </a:ln>
        </p:spPr>
      </p:pic>
      <p:pic>
        <p:nvPicPr>
          <p:cNvPr id="204" name="Google Shape;204;g307fd0037ed_0_0"/>
          <p:cNvPicPr preferRelativeResize="0"/>
          <p:nvPr/>
        </p:nvPicPr>
        <p:blipFill>
          <a:blip r:embed="rId9">
            <a:alphaModFix/>
          </a:blip>
          <a:stretch>
            <a:fillRect/>
          </a:stretch>
        </p:blipFill>
        <p:spPr>
          <a:xfrm>
            <a:off x="5741470" y="1390772"/>
            <a:ext cx="2417969" cy="1209001"/>
          </a:xfrm>
          <a:prstGeom prst="rect">
            <a:avLst/>
          </a:prstGeom>
          <a:noFill/>
          <a:ln>
            <a:noFill/>
          </a:ln>
        </p:spPr>
      </p:pic>
      <p:sp>
        <p:nvSpPr>
          <p:cNvPr id="205" name="Google Shape;205;g307fd0037ed_0_0"/>
          <p:cNvSpPr txBox="1"/>
          <p:nvPr/>
        </p:nvSpPr>
        <p:spPr>
          <a:xfrm>
            <a:off x="5951465" y="2301681"/>
            <a:ext cx="1998000" cy="102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b="1">
                <a:solidFill>
                  <a:schemeClr val="dk1"/>
                </a:solidFill>
                <a:latin typeface="Calibri"/>
                <a:ea typeface="Calibri"/>
                <a:cs typeface="Calibri"/>
                <a:sym typeface="Calibri"/>
              </a:rPr>
              <a:t>JUnit</a:t>
            </a:r>
            <a:r>
              <a:rPr lang="it-IT" sz="1900">
                <a:solidFill>
                  <a:schemeClr val="dk1"/>
                </a:solidFill>
                <a:latin typeface="Calibri"/>
                <a:ea typeface="Calibri"/>
                <a:cs typeface="Calibri"/>
                <a:sym typeface="Calibri"/>
              </a:rPr>
              <a:t> e </a:t>
            </a:r>
            <a:r>
              <a:rPr lang="it-IT" sz="1900" b="1">
                <a:solidFill>
                  <a:schemeClr val="dk1"/>
                </a:solidFill>
                <a:latin typeface="Calibri"/>
                <a:ea typeface="Calibri"/>
                <a:cs typeface="Calibri"/>
                <a:sym typeface="Calibri"/>
              </a:rPr>
              <a:t>Mockito</a:t>
            </a:r>
            <a:r>
              <a:rPr lang="it-IT" sz="1900">
                <a:solidFill>
                  <a:schemeClr val="dk1"/>
                </a:solidFill>
                <a:latin typeface="Calibri"/>
                <a:ea typeface="Calibri"/>
                <a:cs typeface="Calibri"/>
                <a:sym typeface="Calibri"/>
              </a:rPr>
              <a:t> come framework per il testing.</a:t>
            </a:r>
            <a:endParaRPr sz="1900">
              <a:solidFill>
                <a:schemeClr val="dk1"/>
              </a:solidFill>
              <a:latin typeface="Calibri"/>
              <a:ea typeface="Calibri"/>
              <a:cs typeface="Calibri"/>
              <a:sym typeface="Calibri"/>
            </a:endParaRPr>
          </a:p>
        </p:txBody>
      </p:sp>
      <p:pic>
        <p:nvPicPr>
          <p:cNvPr id="206" name="Google Shape;206;g307fd0037ed_0_0"/>
          <p:cNvPicPr preferRelativeResize="0"/>
          <p:nvPr/>
        </p:nvPicPr>
        <p:blipFill>
          <a:blip r:embed="rId10">
            <a:alphaModFix/>
          </a:blip>
          <a:stretch>
            <a:fillRect/>
          </a:stretch>
        </p:blipFill>
        <p:spPr>
          <a:xfrm>
            <a:off x="6010451" y="4819839"/>
            <a:ext cx="711300" cy="5693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Test</a:t>
            </a:r>
            <a:endParaRPr/>
          </a:p>
        </p:txBody>
      </p:sp>
      <p:pic>
        <p:nvPicPr>
          <p:cNvPr id="212" name="Google Shape;212;p14"/>
          <p:cNvPicPr preferRelativeResize="0">
            <a:picLocks noGrp="1"/>
          </p:cNvPicPr>
          <p:nvPr>
            <p:ph type="body" idx="1"/>
          </p:nvPr>
        </p:nvPicPr>
        <p:blipFill rotWithShape="1">
          <a:blip r:embed="rId3">
            <a:alphaModFix/>
          </a:blip>
          <a:srcRect/>
          <a:stretch/>
        </p:blipFill>
        <p:spPr>
          <a:xfrm>
            <a:off x="5456583" y="1128877"/>
            <a:ext cx="6458993" cy="4600246"/>
          </a:xfrm>
          <a:prstGeom prst="rect">
            <a:avLst/>
          </a:prstGeom>
          <a:noFill/>
          <a:ln>
            <a:noFill/>
          </a:ln>
        </p:spPr>
      </p:pic>
      <p:sp>
        <p:nvSpPr>
          <p:cNvPr id="213" name="Google Shape;213;p14"/>
          <p:cNvSpPr txBox="1"/>
          <p:nvPr/>
        </p:nvSpPr>
        <p:spPr>
          <a:xfrm>
            <a:off x="838200" y="1690688"/>
            <a:ext cx="4056607" cy="369331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it-IT" sz="1800" b="0" i="0" u="none" strike="noStrike" cap="none">
                <a:solidFill>
                  <a:schemeClr val="dk1"/>
                </a:solidFill>
                <a:latin typeface="Calibri"/>
                <a:ea typeface="Calibri"/>
                <a:cs typeface="Calibri"/>
                <a:sym typeface="Calibri"/>
              </a:rPr>
              <a:t>Ecco un esempio dei test che sono stati effettuati, in questo caso si sta controllando che il metodo save della classe StallaDAO consenta l’ inserimento nella tabella stalla di un nuovo record, prendendo le informazioni dall’oggetto omonimo appena creato.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it-IT" sz="1800" b="0" i="0" u="none" strike="noStrike" cap="none">
                <a:solidFill>
                  <a:schemeClr val="dk1"/>
                </a:solidFill>
                <a:latin typeface="Calibri"/>
                <a:ea typeface="Calibri"/>
                <a:cs typeface="Calibri"/>
                <a:sym typeface="Calibri"/>
              </a:rPr>
              <a:t>Il metodo setUp con l’annotazione di Junit Jupiter @BeforeEach permette di simulare la connessione al database prima di ogni test.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Test</a:t>
            </a:r>
            <a:endParaRPr/>
          </a:p>
        </p:txBody>
      </p:sp>
      <p:sp>
        <p:nvSpPr>
          <p:cNvPr id="219" name="Google Shape;219;p15"/>
          <p:cNvSpPr txBox="1">
            <a:spLocks noGrp="1"/>
          </p:cNvSpPr>
          <p:nvPr>
            <p:ph type="body" idx="1"/>
          </p:nvPr>
        </p:nvSpPr>
        <p:spPr>
          <a:xfrm>
            <a:off x="890380" y="3743876"/>
            <a:ext cx="10411240" cy="29550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it-IT"/>
              <a:t>Complessivamente sono stati realizzati ed eseguiti più di 60 test sui metodi CRUD implementati nelle classi DAOImpl, come quello appena visto. Per ottenerli è stato utilizzato il framework Mockito, con i suoi metodi che hanno permesso di simulare la connessione al database e di verificare il comportamento dei vari metodi utilizzati nei Data Access Object(verify), inoltre è stato utilizzato il framework Junit già citato nella pagina precedente.</a:t>
            </a:r>
            <a:endParaRPr/>
          </a:p>
        </p:txBody>
      </p:sp>
      <p:pic>
        <p:nvPicPr>
          <p:cNvPr id="220" name="Google Shape;220;p15"/>
          <p:cNvPicPr preferRelativeResize="0"/>
          <p:nvPr/>
        </p:nvPicPr>
        <p:blipFill rotWithShape="1">
          <a:blip r:embed="rId3">
            <a:alphaModFix/>
          </a:blip>
          <a:srcRect/>
          <a:stretch/>
        </p:blipFill>
        <p:spPr>
          <a:xfrm>
            <a:off x="5437325" y="365125"/>
            <a:ext cx="5724582" cy="31291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Deployment</a:t>
            </a:r>
            <a:endParaRPr/>
          </a:p>
        </p:txBody>
      </p:sp>
      <p:sp>
        <p:nvSpPr>
          <p:cNvPr id="226" name="Google Shape;22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it-IT"/>
              <a:t>Per il deployment dell'applicazione sono stati utilizzati DockerHub e Github Actions, che hanno permesso di costruire una pipeline di Continuous Integration e Continuous Deployment.</a:t>
            </a:r>
            <a:endParaRPr/>
          </a:p>
          <a:p>
            <a:pPr marL="228600" lvl="0" indent="-228600" algn="just" rtl="0">
              <a:lnSpc>
                <a:spcPct val="90000"/>
              </a:lnSpc>
              <a:spcBef>
                <a:spcPts val="1000"/>
              </a:spcBef>
              <a:spcAft>
                <a:spcPts val="0"/>
              </a:spcAft>
              <a:buClr>
                <a:schemeClr val="dk1"/>
              </a:buClr>
              <a:buSzPts val="2800"/>
              <a:buChar char="•"/>
            </a:pPr>
            <a:r>
              <a:rPr lang="it-IT"/>
              <a:t>La pipeline permette di testare automaticamente l'applicazione ad ogni push sul branch main e di rilasciare una versione aggiornata delle immagini docker dell'applicazione. </a:t>
            </a:r>
            <a:endParaRPr/>
          </a:p>
        </p:txBody>
      </p:sp>
      <p:pic>
        <p:nvPicPr>
          <p:cNvPr id="227" name="Google Shape;227;p16" descr="Immagine che contiene Elementi grafici, Carattere, testo, grafica&#10;&#10;Descrizione generata automaticamente"/>
          <p:cNvPicPr preferRelativeResize="0"/>
          <p:nvPr/>
        </p:nvPicPr>
        <p:blipFill rotWithShape="1">
          <a:blip r:embed="rId3">
            <a:alphaModFix/>
          </a:blip>
          <a:srcRect/>
          <a:stretch/>
        </p:blipFill>
        <p:spPr>
          <a:xfrm>
            <a:off x="6011198" y="4960325"/>
            <a:ext cx="5122683" cy="1216638"/>
          </a:xfrm>
          <a:prstGeom prst="rect">
            <a:avLst/>
          </a:prstGeom>
          <a:noFill/>
          <a:ln>
            <a:noFill/>
          </a:ln>
        </p:spPr>
      </p:pic>
      <p:pic>
        <p:nvPicPr>
          <p:cNvPr id="228" name="Google Shape;228;p16"/>
          <p:cNvPicPr preferRelativeResize="0"/>
          <p:nvPr/>
        </p:nvPicPr>
        <p:blipFill rotWithShape="1">
          <a:blip r:embed="rId4">
            <a:alphaModFix/>
          </a:blip>
          <a:srcRect/>
          <a:stretch/>
        </p:blipFill>
        <p:spPr>
          <a:xfrm>
            <a:off x="1058119" y="4439607"/>
            <a:ext cx="4014376" cy="2258074"/>
          </a:xfrm>
          <a:prstGeom prst="rect">
            <a:avLst/>
          </a:prstGeom>
          <a:noFill/>
          <a:ln>
            <a:noFill/>
          </a:ln>
          <a:effectLst>
            <a:reflection endPos="30000" dist="38100" dir="5400000" fadeDir="5400012"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7"/>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it-IT" sz="4000"/>
              <a:t>Deployment</a:t>
            </a:r>
            <a:endParaRPr/>
          </a:p>
        </p:txBody>
      </p:sp>
      <p:sp>
        <p:nvSpPr>
          <p:cNvPr id="235" name="Google Shape;235;p17"/>
          <p:cNvSpPr txBox="1">
            <a:spLocks noGrp="1"/>
          </p:cNvSpPr>
          <p:nvPr>
            <p:ph type="body" idx="1"/>
          </p:nvPr>
        </p:nvSpPr>
        <p:spPr>
          <a:xfrm>
            <a:off x="836679" y="2681287"/>
            <a:ext cx="6002110" cy="149542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Char char="•"/>
            </a:pPr>
            <a:r>
              <a:rPr lang="it-IT" sz="2000"/>
              <a:t>La pipeline è stata ottenuta partendo dal template Github Actions "Java CI with Maven" per ottenere il file di configurazione maven.yml ed apportando alcune modifiche. Per adattarla alla nostra applicazione, composta da 2 immagini (app e db).</a:t>
            </a:r>
            <a:endParaRPr/>
          </a:p>
        </p:txBody>
      </p:sp>
      <p:pic>
        <p:nvPicPr>
          <p:cNvPr id="236" name="Google Shape;236;p17"/>
          <p:cNvPicPr preferRelativeResize="0"/>
          <p:nvPr/>
        </p:nvPicPr>
        <p:blipFill rotWithShape="1">
          <a:blip r:embed="rId3">
            <a:alphaModFix/>
          </a:blip>
          <a:srcRect l="34629" r="14956"/>
          <a:stretch/>
        </p:blipFill>
        <p:spPr>
          <a:xfrm>
            <a:off x="7199440" y="10"/>
            <a:ext cx="4992560" cy="6857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Google Shape;241;p18"/>
          <p:cNvSpPr/>
          <p:nvPr/>
        </p:nvSpPr>
        <p:spPr>
          <a:xfrm>
            <a:off x="-11576"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18"/>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it-IT" sz="4000"/>
              <a:t>Deployment</a:t>
            </a:r>
            <a:endParaRPr/>
          </a:p>
        </p:txBody>
      </p:sp>
      <p:sp>
        <p:nvSpPr>
          <p:cNvPr id="243" name="Google Shape;243;p18"/>
          <p:cNvSpPr txBox="1">
            <a:spLocks noGrp="1"/>
          </p:cNvSpPr>
          <p:nvPr>
            <p:ph type="body" idx="1"/>
          </p:nvPr>
        </p:nvSpPr>
        <p:spPr>
          <a:xfrm>
            <a:off x="833630" y="2219323"/>
            <a:ext cx="6002110" cy="3729036"/>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1700"/>
              <a:buNone/>
            </a:pPr>
            <a:r>
              <a:rPr lang="it-IT" sz="1700"/>
              <a:t>Per costruire le 2 immagini docker del server mysql con il database (db) e dell'applicazione (app) sono stati utilizzati due dockerfile:</a:t>
            </a:r>
            <a:endParaRPr/>
          </a:p>
          <a:p>
            <a:pPr marL="0" lvl="0" indent="0" algn="just" rtl="0">
              <a:lnSpc>
                <a:spcPct val="90000"/>
              </a:lnSpc>
              <a:spcBef>
                <a:spcPts val="1000"/>
              </a:spcBef>
              <a:spcAft>
                <a:spcPts val="0"/>
              </a:spcAft>
              <a:buClr>
                <a:schemeClr val="dk1"/>
              </a:buClr>
              <a:buSzPts val="1700"/>
              <a:buNone/>
            </a:pPr>
            <a:r>
              <a:rPr lang="it-IT" sz="1700"/>
              <a:t>Dockerfile.app, dove tramite maven:</a:t>
            </a:r>
            <a:endParaRPr/>
          </a:p>
          <a:p>
            <a:pPr marL="228600" lvl="0" indent="-228600" algn="just" rtl="0">
              <a:lnSpc>
                <a:spcPct val="90000"/>
              </a:lnSpc>
              <a:spcBef>
                <a:spcPts val="1000"/>
              </a:spcBef>
              <a:spcAft>
                <a:spcPts val="0"/>
              </a:spcAft>
              <a:buClr>
                <a:schemeClr val="dk1"/>
              </a:buClr>
              <a:buSzPts val="1700"/>
              <a:buChar char="•"/>
            </a:pPr>
            <a:r>
              <a:rPr lang="it-IT" sz="1700"/>
              <a:t>vengono impostati la versione di java con cui compilare l'applicazione, </a:t>
            </a:r>
            <a:endParaRPr/>
          </a:p>
          <a:p>
            <a:pPr marL="228600" lvl="0" indent="-228600" algn="just" rtl="0">
              <a:lnSpc>
                <a:spcPct val="90000"/>
              </a:lnSpc>
              <a:spcBef>
                <a:spcPts val="1000"/>
              </a:spcBef>
              <a:spcAft>
                <a:spcPts val="0"/>
              </a:spcAft>
              <a:buClr>
                <a:schemeClr val="dk1"/>
              </a:buClr>
              <a:buSzPts val="1700"/>
              <a:buChar char="•"/>
            </a:pPr>
            <a:r>
              <a:rPr lang="it-IT" sz="1700"/>
              <a:t>vengono copiate le dipendenze dell'applicazione nel container,</a:t>
            </a:r>
            <a:endParaRPr/>
          </a:p>
          <a:p>
            <a:pPr marL="228600" lvl="0" indent="-228600" algn="just" rtl="0">
              <a:lnSpc>
                <a:spcPct val="90000"/>
              </a:lnSpc>
              <a:spcBef>
                <a:spcPts val="1000"/>
              </a:spcBef>
              <a:spcAft>
                <a:spcPts val="0"/>
              </a:spcAft>
              <a:buClr>
                <a:schemeClr val="dk1"/>
              </a:buClr>
              <a:buSzPts val="1700"/>
              <a:buChar char="•"/>
            </a:pPr>
            <a:r>
              <a:rPr lang="it-IT" sz="1700"/>
              <a:t>si ottiene l'eseguibile jar dell'applicazione per poi copiarlo nel container.</a:t>
            </a:r>
            <a:endParaRPr/>
          </a:p>
          <a:p>
            <a:pPr marL="228600" lvl="0" indent="-228600" algn="just" rtl="0">
              <a:lnSpc>
                <a:spcPct val="90000"/>
              </a:lnSpc>
              <a:spcBef>
                <a:spcPts val="1000"/>
              </a:spcBef>
              <a:spcAft>
                <a:spcPts val="0"/>
              </a:spcAft>
              <a:buClr>
                <a:schemeClr val="dk1"/>
              </a:buClr>
              <a:buSzPts val="1700"/>
              <a:buChar char="•"/>
            </a:pPr>
            <a:r>
              <a:rPr lang="it-IT" sz="1700"/>
              <a:t>Inoltre vengono installate alcune librerie necessarie per collegare l'applicazione al server X11, necessario per l'utilizzo della GUI di javaFX tramite container, ma anche il client mysql per permettere la connessione con il container del database.</a:t>
            </a:r>
            <a:endParaRPr/>
          </a:p>
        </p:txBody>
      </p:sp>
      <p:pic>
        <p:nvPicPr>
          <p:cNvPr id="244" name="Google Shape;244;p18"/>
          <p:cNvPicPr preferRelativeResize="0"/>
          <p:nvPr/>
        </p:nvPicPr>
        <p:blipFill rotWithShape="1">
          <a:blip r:embed="rId3">
            <a:alphaModFix/>
          </a:blip>
          <a:srcRect r="5456"/>
          <a:stretch/>
        </p:blipFill>
        <p:spPr>
          <a:xfrm>
            <a:off x="7199440" y="10"/>
            <a:ext cx="4992560" cy="6857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INDICE	</a:t>
            </a:r>
            <a:endParaRPr/>
          </a:p>
        </p:txBody>
      </p:sp>
      <p:sp>
        <p:nvSpPr>
          <p:cNvPr id="94" name="Google Shape;94;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it-IT" sz="2400">
                <a:latin typeface="Calibri"/>
                <a:ea typeface="Calibri"/>
                <a:cs typeface="Calibri"/>
                <a:sym typeface="Calibri"/>
              </a:rPr>
              <a:t>Descrizione del caso d’uso</a:t>
            </a:r>
            <a:endParaRPr sz="2400">
              <a:latin typeface="Calibri"/>
              <a:ea typeface="Calibri"/>
              <a:cs typeface="Calibri"/>
              <a:sym typeface="Calibri"/>
            </a:endParaRPr>
          </a:p>
          <a:p>
            <a:pPr marL="228600" lvl="0" indent="-228600" algn="just" rtl="0">
              <a:lnSpc>
                <a:spcPct val="90000"/>
              </a:lnSpc>
              <a:spcBef>
                <a:spcPts val="1000"/>
              </a:spcBef>
              <a:spcAft>
                <a:spcPts val="0"/>
              </a:spcAft>
              <a:buClr>
                <a:schemeClr val="dk1"/>
              </a:buClr>
              <a:buSzPts val="2800"/>
              <a:buChar char="•"/>
            </a:pPr>
            <a:r>
              <a:rPr lang="it-IT" sz="2400">
                <a:latin typeface="Calibri"/>
                <a:ea typeface="Calibri"/>
                <a:cs typeface="Calibri"/>
                <a:sym typeface="Calibri"/>
              </a:rPr>
              <a:t>Specifiche da soddisfare</a:t>
            </a:r>
            <a:endParaRPr sz="2400">
              <a:latin typeface="Calibri"/>
              <a:ea typeface="Calibri"/>
              <a:cs typeface="Calibri"/>
              <a:sym typeface="Calibri"/>
            </a:endParaRPr>
          </a:p>
          <a:p>
            <a:pPr marL="228600" lvl="0" indent="-228600" algn="just" rtl="0">
              <a:lnSpc>
                <a:spcPct val="90000"/>
              </a:lnSpc>
              <a:spcBef>
                <a:spcPts val="1000"/>
              </a:spcBef>
              <a:spcAft>
                <a:spcPts val="0"/>
              </a:spcAft>
              <a:buClr>
                <a:schemeClr val="dk1"/>
              </a:buClr>
              <a:buSzPts val="2800"/>
              <a:buChar char="•"/>
            </a:pPr>
            <a:r>
              <a:rPr lang="it-IT" sz="2400">
                <a:latin typeface="Calibri"/>
                <a:ea typeface="Calibri"/>
                <a:cs typeface="Calibri"/>
                <a:sym typeface="Calibri"/>
              </a:rPr>
              <a:t>Progettazione UML</a:t>
            </a:r>
            <a:endParaRPr sz="2400">
              <a:latin typeface="Calibri"/>
              <a:ea typeface="Calibri"/>
              <a:cs typeface="Calibri"/>
              <a:sym typeface="Calibri"/>
            </a:endParaRPr>
          </a:p>
          <a:p>
            <a:pPr marL="228600" lvl="0" indent="-228600" algn="just" rtl="0">
              <a:lnSpc>
                <a:spcPct val="90000"/>
              </a:lnSpc>
              <a:spcBef>
                <a:spcPts val="1000"/>
              </a:spcBef>
              <a:spcAft>
                <a:spcPts val="0"/>
              </a:spcAft>
              <a:buClr>
                <a:schemeClr val="dk1"/>
              </a:buClr>
              <a:buSzPts val="2800"/>
              <a:buChar char="•"/>
            </a:pPr>
            <a:r>
              <a:rPr lang="it-IT" sz="2400">
                <a:latin typeface="Calibri"/>
                <a:ea typeface="Calibri"/>
                <a:cs typeface="Calibri"/>
                <a:sym typeface="Calibri"/>
              </a:rPr>
              <a:t>Implementazione</a:t>
            </a:r>
            <a:endParaRPr sz="2400">
              <a:latin typeface="Calibri"/>
              <a:ea typeface="Calibri"/>
              <a:cs typeface="Calibri"/>
              <a:sym typeface="Calibri"/>
            </a:endParaRPr>
          </a:p>
          <a:p>
            <a:pPr marL="228600" lvl="0" indent="-203200" algn="just" rtl="0">
              <a:lnSpc>
                <a:spcPct val="90000"/>
              </a:lnSpc>
              <a:spcBef>
                <a:spcPts val="1000"/>
              </a:spcBef>
              <a:spcAft>
                <a:spcPts val="0"/>
              </a:spcAft>
              <a:buSzPts val="2400"/>
              <a:buChar char="•"/>
            </a:pPr>
            <a:r>
              <a:rPr lang="it-IT" sz="2400"/>
              <a:t>Tecnologie Utilizzate</a:t>
            </a:r>
            <a:endParaRPr sz="2400"/>
          </a:p>
          <a:p>
            <a:pPr marL="228600" lvl="0" indent="-228600" algn="just" rtl="0">
              <a:lnSpc>
                <a:spcPct val="90000"/>
              </a:lnSpc>
              <a:spcBef>
                <a:spcPts val="1000"/>
              </a:spcBef>
              <a:spcAft>
                <a:spcPts val="0"/>
              </a:spcAft>
              <a:buClr>
                <a:schemeClr val="dk1"/>
              </a:buClr>
              <a:buSzPts val="2800"/>
              <a:buChar char="•"/>
            </a:pPr>
            <a:r>
              <a:rPr lang="it-IT" sz="2400">
                <a:latin typeface="Calibri"/>
                <a:ea typeface="Calibri"/>
                <a:cs typeface="Calibri"/>
                <a:sym typeface="Calibri"/>
              </a:rPr>
              <a:t>Test</a:t>
            </a:r>
            <a:endParaRPr sz="2400">
              <a:latin typeface="Calibri"/>
              <a:ea typeface="Calibri"/>
              <a:cs typeface="Calibri"/>
              <a:sym typeface="Calibri"/>
            </a:endParaRPr>
          </a:p>
          <a:p>
            <a:pPr marL="228600" lvl="0" indent="-228600" algn="just" rtl="0">
              <a:lnSpc>
                <a:spcPct val="90000"/>
              </a:lnSpc>
              <a:spcBef>
                <a:spcPts val="1000"/>
              </a:spcBef>
              <a:spcAft>
                <a:spcPts val="0"/>
              </a:spcAft>
              <a:buClr>
                <a:schemeClr val="dk1"/>
              </a:buClr>
              <a:buSzPts val="2800"/>
              <a:buChar char="•"/>
            </a:pPr>
            <a:r>
              <a:rPr lang="it-IT" sz="2400">
                <a:latin typeface="Calibri"/>
                <a:ea typeface="Calibri"/>
                <a:cs typeface="Calibri"/>
                <a:sym typeface="Calibri"/>
              </a:rPr>
              <a:t>Deployment</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Deployment</a:t>
            </a:r>
            <a:endParaRPr/>
          </a:p>
        </p:txBody>
      </p:sp>
      <p:sp>
        <p:nvSpPr>
          <p:cNvPr id="250" name="Google Shape;250;p19"/>
          <p:cNvSpPr txBox="1">
            <a:spLocks noGrp="1"/>
          </p:cNvSpPr>
          <p:nvPr>
            <p:ph type="body" idx="1"/>
          </p:nvPr>
        </p:nvSpPr>
        <p:spPr>
          <a:xfrm>
            <a:off x="838200" y="2025899"/>
            <a:ext cx="10515600" cy="415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it-IT"/>
              <a:t>Dockerfile.db, in cui vengono impostate la versione di mysql utilizzata e le credenziali per accedervi e in cui viene caricato un dump del database locale.</a:t>
            </a:r>
            <a:endParaRPr/>
          </a:p>
        </p:txBody>
      </p:sp>
      <p:pic>
        <p:nvPicPr>
          <p:cNvPr id="251" name="Google Shape;251;p19"/>
          <p:cNvPicPr preferRelativeResize="0"/>
          <p:nvPr/>
        </p:nvPicPr>
        <p:blipFill rotWithShape="1">
          <a:blip r:embed="rId3">
            <a:alphaModFix/>
          </a:blip>
          <a:srcRect/>
          <a:stretch/>
        </p:blipFill>
        <p:spPr>
          <a:xfrm>
            <a:off x="3300335" y="3732684"/>
            <a:ext cx="5591330" cy="10756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20"/>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20"/>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it-IT" sz="4000"/>
              <a:t>Deployment</a:t>
            </a:r>
            <a:endParaRPr/>
          </a:p>
        </p:txBody>
      </p:sp>
      <p:sp>
        <p:nvSpPr>
          <p:cNvPr id="258" name="Google Shape;258;p20"/>
          <p:cNvSpPr txBox="1">
            <a:spLocks noGrp="1"/>
          </p:cNvSpPr>
          <p:nvPr>
            <p:ph type="body" idx="1"/>
          </p:nvPr>
        </p:nvSpPr>
        <p:spPr>
          <a:xfrm>
            <a:off x="836679" y="2200850"/>
            <a:ext cx="6002110" cy="24563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Char char="•"/>
            </a:pPr>
            <a:r>
              <a:rPr lang="it-IT" sz="2000"/>
              <a:t>Per testare manualmente l'utilizzo dell'applicazione tramite docker è stato inoltre utilizzato Docker-compose, che permette di effettuare il build e l'avvio di più container in modo semplice e compatto.</a:t>
            </a:r>
            <a:endParaRPr/>
          </a:p>
          <a:p>
            <a:pPr marL="228600" lvl="0" indent="-228600" algn="just" rtl="0">
              <a:lnSpc>
                <a:spcPct val="90000"/>
              </a:lnSpc>
              <a:spcBef>
                <a:spcPts val="1000"/>
              </a:spcBef>
              <a:spcAft>
                <a:spcPts val="0"/>
              </a:spcAft>
              <a:buClr>
                <a:schemeClr val="dk1"/>
              </a:buClr>
              <a:buSzPts val="2000"/>
              <a:buChar char="•"/>
            </a:pPr>
            <a:r>
              <a:rPr lang="it-IT" sz="2000"/>
              <a:t>In particolare sono stati utilizzati i comandi docker-compose build per ottenere le immagini e docker-compose up e docker-compose down -v per avviare e fermare i container.</a:t>
            </a:r>
            <a:endParaRPr/>
          </a:p>
        </p:txBody>
      </p:sp>
      <p:pic>
        <p:nvPicPr>
          <p:cNvPr id="259" name="Google Shape;259;p20"/>
          <p:cNvPicPr preferRelativeResize="0"/>
          <p:nvPr/>
        </p:nvPicPr>
        <p:blipFill rotWithShape="1">
          <a:blip r:embed="rId3">
            <a:alphaModFix/>
          </a:blip>
          <a:srcRect r="3256"/>
          <a:stretch/>
        </p:blipFill>
        <p:spPr>
          <a:xfrm>
            <a:off x="7199440" y="10"/>
            <a:ext cx="4992560" cy="6857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331806" y="4884516"/>
            <a:ext cx="11528385" cy="94580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it-IT" sz="4400">
                <a:solidFill>
                  <a:schemeClr val="lt1"/>
                </a:solidFill>
                <a:latin typeface="Arial"/>
                <a:ea typeface="Arial"/>
                <a:cs typeface="Arial"/>
                <a:sym typeface="Arial"/>
              </a:rPr>
              <a:t>grazie per l’attenzione</a:t>
            </a:r>
            <a:endParaRPr/>
          </a:p>
        </p:txBody>
      </p:sp>
      <p:pic>
        <p:nvPicPr>
          <p:cNvPr id="265" name="Google Shape;265;p33" descr="Organi — Ingegneria"/>
          <p:cNvPicPr preferRelativeResize="0"/>
          <p:nvPr/>
        </p:nvPicPr>
        <p:blipFill rotWithShape="1">
          <a:blip r:embed="rId3">
            <a:alphaModFix/>
          </a:blip>
          <a:srcRect/>
          <a:stretch/>
        </p:blipFill>
        <p:spPr>
          <a:xfrm>
            <a:off x="5495863" y="2830064"/>
            <a:ext cx="1200273" cy="11978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GESTIONE DI UNA FATTORIA INTELLIGENTE</a:t>
            </a:r>
            <a:endParaRPr/>
          </a:p>
        </p:txBody>
      </p:sp>
      <p:sp>
        <p:nvSpPr>
          <p:cNvPr id="100" name="Google Shape;10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it-IT" sz="2400"/>
              <a:t>Descrizione del caso d’uso</a:t>
            </a:r>
            <a:endParaRPr/>
          </a:p>
          <a:p>
            <a:pPr marL="0" lvl="0" indent="0" algn="just" rtl="0">
              <a:lnSpc>
                <a:spcPct val="90000"/>
              </a:lnSpc>
              <a:spcBef>
                <a:spcPts val="0"/>
              </a:spcBef>
              <a:spcAft>
                <a:spcPts val="0"/>
              </a:spcAft>
              <a:buClr>
                <a:schemeClr val="dk1"/>
              </a:buClr>
              <a:buSzPts val="2800"/>
              <a:buNone/>
            </a:pPr>
            <a:endParaRPr sz="2400"/>
          </a:p>
          <a:p>
            <a:pPr marL="685800" lvl="1" indent="-228600" algn="just" rtl="0">
              <a:lnSpc>
                <a:spcPct val="90000"/>
              </a:lnSpc>
              <a:spcBef>
                <a:spcPts val="0"/>
              </a:spcBef>
              <a:spcAft>
                <a:spcPts val="0"/>
              </a:spcAft>
              <a:buSzPts val="2800"/>
              <a:buChar char="•"/>
            </a:pPr>
            <a:r>
              <a:rPr lang="it-IT"/>
              <a:t>L’applicativo desktop </a:t>
            </a:r>
            <a:r>
              <a:rPr lang="it-IT" b="1"/>
              <a:t>Smart Farm</a:t>
            </a:r>
            <a:r>
              <a:rPr lang="it-IT"/>
              <a:t> è stato progettato per permettere ad un’azienda agricola di medie-grandi dimensioni di gestire le varie aree produttive di cui dispone. </a:t>
            </a:r>
            <a:endParaRPr/>
          </a:p>
          <a:p>
            <a:pPr marL="685800" lvl="1" indent="-228600" algn="just" rtl="0">
              <a:lnSpc>
                <a:spcPct val="90000"/>
              </a:lnSpc>
              <a:spcBef>
                <a:spcPts val="1000"/>
              </a:spcBef>
              <a:spcAft>
                <a:spcPts val="0"/>
              </a:spcAft>
              <a:buSzPts val="2800"/>
              <a:buChar char="•"/>
            </a:pPr>
            <a:r>
              <a:rPr lang="it-IT"/>
              <a:t>L’applicativo è personalizzabile per gestire diversi </a:t>
            </a:r>
            <a:r>
              <a:rPr lang="it-IT" b="1"/>
              <a:t>allevamenti</a:t>
            </a:r>
            <a:r>
              <a:rPr lang="it-IT"/>
              <a:t> e </a:t>
            </a:r>
            <a:r>
              <a:rPr lang="it-IT" b="1"/>
              <a:t>piantagioni</a:t>
            </a:r>
            <a:r>
              <a:rPr lang="it-IT"/>
              <a:t>.</a:t>
            </a:r>
            <a:endParaRPr/>
          </a:p>
          <a:p>
            <a:pPr marL="685800" lvl="1" indent="-228600" algn="just" rtl="0">
              <a:lnSpc>
                <a:spcPct val="90000"/>
              </a:lnSpc>
              <a:spcBef>
                <a:spcPts val="1000"/>
              </a:spcBef>
              <a:spcAft>
                <a:spcPts val="0"/>
              </a:spcAft>
              <a:buSzPts val="2800"/>
              <a:buChar char="•"/>
            </a:pPr>
            <a:r>
              <a:rPr lang="it-IT"/>
              <a:t>Oltre a fungere da </a:t>
            </a:r>
            <a:r>
              <a:rPr lang="it-IT" b="1"/>
              <a:t>gestionale</a:t>
            </a:r>
            <a:r>
              <a:rPr lang="it-IT"/>
              <a:t>, l’obiettivo è quello di facilitare il monitoraggio del terreno tramite </a:t>
            </a:r>
            <a:r>
              <a:rPr lang="it-IT" b="1"/>
              <a:t>sensori IoT</a:t>
            </a:r>
            <a:r>
              <a:rPr lang="it-IT"/>
              <a:t> che rilevano diversi parametri, monitorare il sistema di irrigazione e la produzione generale.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GESTIONE DI UNA FATTORIA INTELLIGENTE</a:t>
            </a:r>
            <a:endParaRPr/>
          </a:p>
        </p:txBody>
      </p:sp>
      <p:sp>
        <p:nvSpPr>
          <p:cNvPr id="106" name="Google Shape;106;p4"/>
          <p:cNvSpPr txBox="1">
            <a:spLocks noGrp="1"/>
          </p:cNvSpPr>
          <p:nvPr>
            <p:ph type="body" idx="1"/>
          </p:nvPr>
        </p:nvSpPr>
        <p:spPr>
          <a:xfrm>
            <a:off x="838200" y="1825625"/>
            <a:ext cx="10285071" cy="385754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r>
              <a:rPr lang="it-IT" sz="2400"/>
              <a:t>Funzionalità principali di alto livello</a:t>
            </a:r>
            <a:endParaRPr/>
          </a:p>
          <a:p>
            <a:pPr marL="0" lvl="0" indent="0" algn="just" rtl="0">
              <a:lnSpc>
                <a:spcPct val="90000"/>
              </a:lnSpc>
              <a:spcBef>
                <a:spcPts val="0"/>
              </a:spcBef>
              <a:spcAft>
                <a:spcPts val="0"/>
              </a:spcAft>
              <a:buClr>
                <a:schemeClr val="dk1"/>
              </a:buClr>
              <a:buSzPts val="2400"/>
              <a:buNone/>
            </a:pPr>
            <a:endParaRPr sz="2400"/>
          </a:p>
          <a:p>
            <a:pPr marL="685800" lvl="1" indent="-228600" algn="just" rtl="0">
              <a:lnSpc>
                <a:spcPct val="90000"/>
              </a:lnSpc>
              <a:spcBef>
                <a:spcPts val="500"/>
              </a:spcBef>
              <a:spcAft>
                <a:spcPts val="0"/>
              </a:spcAft>
              <a:buClr>
                <a:schemeClr val="dk1"/>
              </a:buClr>
              <a:buSzPts val="2400"/>
              <a:buChar char="•"/>
            </a:pPr>
            <a:r>
              <a:rPr lang="it-IT" b="1"/>
              <a:t>Login</a:t>
            </a:r>
            <a:r>
              <a:rPr lang="it-IT"/>
              <a:t> e </a:t>
            </a:r>
            <a:r>
              <a:rPr lang="it-IT" b="1"/>
              <a:t>area personale </a:t>
            </a:r>
            <a:r>
              <a:rPr lang="it-IT"/>
              <a:t>– per l’accesso alle informazioni dell’account.</a:t>
            </a:r>
            <a:endParaRPr/>
          </a:p>
          <a:p>
            <a:pPr marL="685800" lvl="1" indent="-228600" algn="just" rtl="0">
              <a:lnSpc>
                <a:spcPct val="90000"/>
              </a:lnSpc>
              <a:spcBef>
                <a:spcPts val="500"/>
              </a:spcBef>
              <a:spcAft>
                <a:spcPts val="0"/>
              </a:spcAft>
              <a:buClr>
                <a:schemeClr val="dk1"/>
              </a:buClr>
              <a:buSzPts val="2400"/>
              <a:buChar char="•"/>
            </a:pPr>
            <a:r>
              <a:rPr lang="it-IT" b="1"/>
              <a:t>Admin</a:t>
            </a:r>
            <a:r>
              <a:rPr lang="it-IT"/>
              <a:t> page – ruolo per il proprietario dell’azienda, in grado di gestire i propri dipendenti e assegnare ruoli.</a:t>
            </a:r>
            <a:endParaRPr/>
          </a:p>
          <a:p>
            <a:pPr marL="685800" lvl="1" indent="-228600" algn="just" rtl="0">
              <a:lnSpc>
                <a:spcPct val="90000"/>
              </a:lnSpc>
              <a:spcBef>
                <a:spcPts val="500"/>
              </a:spcBef>
              <a:spcAft>
                <a:spcPts val="0"/>
              </a:spcAft>
              <a:buClr>
                <a:schemeClr val="dk1"/>
              </a:buClr>
              <a:buSzPts val="2400"/>
              <a:buChar char="•"/>
            </a:pPr>
            <a:r>
              <a:rPr lang="it-IT" b="1"/>
              <a:t>Piantagione</a:t>
            </a:r>
            <a:r>
              <a:rPr lang="it-IT"/>
              <a:t> page – permette di manipolare le piantagioni. Dalla pagina si accede ad altre due aree: gestione irrigazione e gestione zone.</a:t>
            </a:r>
            <a:endParaRPr/>
          </a:p>
          <a:p>
            <a:pPr marL="685800" lvl="1" indent="-228600" algn="just" rtl="0">
              <a:lnSpc>
                <a:spcPct val="90000"/>
              </a:lnSpc>
              <a:spcBef>
                <a:spcPts val="500"/>
              </a:spcBef>
              <a:spcAft>
                <a:spcPts val="0"/>
              </a:spcAft>
              <a:buClr>
                <a:schemeClr val="dk1"/>
              </a:buClr>
              <a:buSzPts val="2400"/>
              <a:buChar char="•"/>
            </a:pPr>
            <a:r>
              <a:rPr lang="it-IT" b="1"/>
              <a:t>Allevamento</a:t>
            </a:r>
            <a:r>
              <a:rPr lang="it-IT"/>
              <a:t> page – permette di suddividere gli animali della fattoria in varie stalle e tenere traccia del rendimento dell’intera fattoria.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Specifiche - Admin</a:t>
            </a:r>
            <a:endParaRPr/>
          </a:p>
        </p:txBody>
      </p:sp>
      <p:sp>
        <p:nvSpPr>
          <p:cNvPr id="112" name="Google Shape;112;p5"/>
          <p:cNvSpPr txBox="1">
            <a:spLocks noGrp="1"/>
          </p:cNvSpPr>
          <p:nvPr>
            <p:ph type="body" idx="1"/>
          </p:nvPr>
        </p:nvSpPr>
        <p:spPr>
          <a:xfrm>
            <a:off x="838199" y="2152795"/>
            <a:ext cx="6419127" cy="3052619"/>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it-IT" sz="2400"/>
              <a:t>L’utente che accede alla pagina Admin deve poter:</a:t>
            </a:r>
            <a:endParaRPr sz="2400"/>
          </a:p>
          <a:p>
            <a:pPr marL="685800" lvl="1" indent="-228600" algn="just" rtl="0">
              <a:lnSpc>
                <a:spcPct val="90000"/>
              </a:lnSpc>
              <a:spcBef>
                <a:spcPts val="1000"/>
              </a:spcBef>
              <a:spcAft>
                <a:spcPts val="0"/>
              </a:spcAft>
              <a:buSzPts val="2800"/>
              <a:buChar char="•"/>
            </a:pPr>
            <a:r>
              <a:rPr lang="it-IT" sz="2200"/>
              <a:t>Visualizzare tutti gli utenti nel database;</a:t>
            </a:r>
            <a:endParaRPr sz="2200"/>
          </a:p>
          <a:p>
            <a:pPr marL="685800" lvl="1" indent="-228600" algn="just" rtl="0">
              <a:lnSpc>
                <a:spcPct val="90000"/>
              </a:lnSpc>
              <a:spcBef>
                <a:spcPts val="1000"/>
              </a:spcBef>
              <a:spcAft>
                <a:spcPts val="0"/>
              </a:spcAft>
              <a:buSzPts val="2800"/>
              <a:buChar char="•"/>
            </a:pPr>
            <a:r>
              <a:rPr lang="it-IT" sz="2200"/>
              <a:t>Aggiungere, modificare o eliminare un utente;</a:t>
            </a:r>
            <a:endParaRPr sz="2200"/>
          </a:p>
          <a:p>
            <a:pPr marL="685800" lvl="1" indent="-228600" algn="just" rtl="0">
              <a:lnSpc>
                <a:spcPct val="90000"/>
              </a:lnSpc>
              <a:spcBef>
                <a:spcPts val="1000"/>
              </a:spcBef>
              <a:spcAft>
                <a:spcPts val="0"/>
              </a:spcAft>
              <a:buSzPts val="2800"/>
              <a:buChar char="•"/>
            </a:pPr>
            <a:r>
              <a:rPr lang="it-IT" sz="2200"/>
              <a:t>Definire Username, Email e Password per un nuovo utente e attivarne l’area di competenza. I nuovi utenti riceveranno la password e lo username dall’admin e potranno modificarli al primo login.</a:t>
            </a:r>
            <a:endParaRPr sz="2200"/>
          </a:p>
          <a:p>
            <a:pPr marL="0" lvl="0" indent="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p:txBody>
      </p:sp>
      <p:pic>
        <p:nvPicPr>
          <p:cNvPr id="113" name="Google Shape;113;p5"/>
          <p:cNvPicPr preferRelativeResize="0"/>
          <p:nvPr/>
        </p:nvPicPr>
        <p:blipFill rotWithShape="1">
          <a:blip r:embed="rId3">
            <a:alphaModFix/>
          </a:blip>
          <a:srcRect/>
          <a:stretch/>
        </p:blipFill>
        <p:spPr>
          <a:xfrm>
            <a:off x="7533115" y="1434379"/>
            <a:ext cx="4311645" cy="2862517"/>
          </a:xfrm>
          <a:prstGeom prst="rect">
            <a:avLst/>
          </a:prstGeom>
          <a:noFill/>
          <a:ln>
            <a:noFill/>
          </a:ln>
        </p:spPr>
      </p:pic>
      <p:sp>
        <p:nvSpPr>
          <p:cNvPr id="114" name="Google Shape;114;p5"/>
          <p:cNvSpPr/>
          <p:nvPr/>
        </p:nvSpPr>
        <p:spPr>
          <a:xfrm>
            <a:off x="7533115" y="4771449"/>
            <a:ext cx="4311645" cy="86793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it-IT" sz="1400" b="0" i="0" u="none" strike="noStrike" cap="none">
                <a:solidFill>
                  <a:srgbClr val="000000"/>
                </a:solidFill>
                <a:latin typeface="Arial"/>
                <a:ea typeface="Arial"/>
                <a:cs typeface="Arial"/>
                <a:sym typeface="Arial"/>
              </a:rPr>
              <a:t>Questo meccanismo è pensato per la gestione di un’azienda con molti dipendenti, per mantenere il principio Least Privilege e separare le funzioni degli utenti.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Specifiche - Piantagione</a:t>
            </a:r>
            <a:endParaRPr/>
          </a:p>
        </p:txBody>
      </p:sp>
      <p:sp>
        <p:nvSpPr>
          <p:cNvPr id="120" name="Google Shape;120;p6"/>
          <p:cNvSpPr txBox="1">
            <a:spLocks noGrp="1"/>
          </p:cNvSpPr>
          <p:nvPr>
            <p:ph type="body" idx="1"/>
          </p:nvPr>
        </p:nvSpPr>
        <p:spPr>
          <a:xfrm>
            <a:off x="838200" y="1997168"/>
            <a:ext cx="6326529" cy="365127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r>
              <a:rPr lang="it-IT" sz="2400"/>
              <a:t>L’utente che accede alla pagina Piantagione deve poter:</a:t>
            </a:r>
            <a:endParaRPr sz="2400"/>
          </a:p>
          <a:p>
            <a:pPr marL="228600" lvl="0" indent="-228600" algn="just" rtl="0">
              <a:lnSpc>
                <a:spcPct val="90000"/>
              </a:lnSpc>
              <a:spcBef>
                <a:spcPts val="1000"/>
              </a:spcBef>
              <a:spcAft>
                <a:spcPts val="0"/>
              </a:spcAft>
              <a:buClr>
                <a:schemeClr val="dk1"/>
              </a:buClr>
              <a:buSzPts val="2400"/>
              <a:buChar char="•"/>
            </a:pPr>
            <a:r>
              <a:rPr lang="it-IT" sz="2400"/>
              <a:t>Vedere la lista di tutte le piantagioni. </a:t>
            </a:r>
            <a:endParaRPr/>
          </a:p>
          <a:p>
            <a:pPr marL="228600" lvl="0" indent="-228600" algn="just" rtl="0">
              <a:lnSpc>
                <a:spcPct val="90000"/>
              </a:lnSpc>
              <a:spcBef>
                <a:spcPts val="1000"/>
              </a:spcBef>
              <a:spcAft>
                <a:spcPts val="0"/>
              </a:spcAft>
              <a:buClr>
                <a:schemeClr val="dk1"/>
              </a:buClr>
              <a:buSzPts val="2400"/>
              <a:buChar char="•"/>
            </a:pPr>
            <a:r>
              <a:rPr lang="it-IT" sz="2400"/>
              <a:t>Confrontare spese e guadagni tramite grafici.</a:t>
            </a:r>
            <a:endParaRPr sz="2400"/>
          </a:p>
          <a:p>
            <a:pPr marL="228600" lvl="0" indent="-228600" algn="just" rtl="0">
              <a:lnSpc>
                <a:spcPct val="90000"/>
              </a:lnSpc>
              <a:spcBef>
                <a:spcPts val="1000"/>
              </a:spcBef>
              <a:spcAft>
                <a:spcPts val="0"/>
              </a:spcAft>
              <a:buClr>
                <a:schemeClr val="dk1"/>
              </a:buClr>
              <a:buSzPts val="2400"/>
              <a:buChar char="•"/>
            </a:pPr>
            <a:r>
              <a:rPr lang="it-IT" sz="2400"/>
              <a:t>Visualizzare dettagli della singola piantagione: sensori presenti nelle zone.</a:t>
            </a:r>
            <a:endParaRPr sz="2400"/>
          </a:p>
          <a:p>
            <a:pPr marL="228600" lvl="0" indent="-228600" algn="just" rtl="0">
              <a:lnSpc>
                <a:spcPct val="90000"/>
              </a:lnSpc>
              <a:spcBef>
                <a:spcPts val="1000"/>
              </a:spcBef>
              <a:spcAft>
                <a:spcPts val="0"/>
              </a:spcAft>
              <a:buClr>
                <a:schemeClr val="dk1"/>
              </a:buClr>
              <a:buSzPts val="2400"/>
              <a:buChar char="•"/>
            </a:pPr>
            <a:r>
              <a:rPr lang="it-IT" sz="2400"/>
              <a:t>Configurare l’irrigazione automatica per una piantagione.</a:t>
            </a:r>
            <a:endParaRPr sz="2400"/>
          </a:p>
        </p:txBody>
      </p:sp>
      <p:pic>
        <p:nvPicPr>
          <p:cNvPr id="121" name="Google Shape;121;p6"/>
          <p:cNvPicPr preferRelativeResize="0"/>
          <p:nvPr/>
        </p:nvPicPr>
        <p:blipFill rotWithShape="1">
          <a:blip r:embed="rId3">
            <a:alphaModFix/>
          </a:blip>
          <a:srcRect/>
          <a:stretch/>
        </p:blipFill>
        <p:spPr>
          <a:xfrm>
            <a:off x="7592003" y="3606063"/>
            <a:ext cx="4277696" cy="2863662"/>
          </a:xfrm>
          <a:prstGeom prst="rect">
            <a:avLst/>
          </a:prstGeom>
          <a:noFill/>
          <a:ln>
            <a:noFill/>
          </a:ln>
        </p:spPr>
      </p:pic>
      <p:pic>
        <p:nvPicPr>
          <p:cNvPr id="122" name="Google Shape;122;p6"/>
          <p:cNvPicPr preferRelativeResize="0"/>
          <p:nvPr/>
        </p:nvPicPr>
        <p:blipFill>
          <a:blip r:embed="rId4">
            <a:alphaModFix/>
          </a:blip>
          <a:stretch>
            <a:fillRect/>
          </a:stretch>
        </p:blipFill>
        <p:spPr>
          <a:xfrm>
            <a:off x="7592000" y="726375"/>
            <a:ext cx="4277699" cy="2855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Specifiche - Allevamento</a:t>
            </a:r>
            <a:endParaRPr/>
          </a:p>
        </p:txBody>
      </p:sp>
      <p:sp>
        <p:nvSpPr>
          <p:cNvPr id="128" name="Google Shape;128;p7"/>
          <p:cNvSpPr txBox="1">
            <a:spLocks noGrp="1"/>
          </p:cNvSpPr>
          <p:nvPr>
            <p:ph type="body" idx="1"/>
          </p:nvPr>
        </p:nvSpPr>
        <p:spPr>
          <a:xfrm>
            <a:off x="838200" y="1825625"/>
            <a:ext cx="6395977" cy="435133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400"/>
              <a:buNone/>
            </a:pPr>
            <a:r>
              <a:rPr lang="it-IT" sz="2400"/>
              <a:t>L’utente che accede alla pagina Allevamento deve poter:</a:t>
            </a:r>
            <a:endParaRPr sz="2400"/>
          </a:p>
          <a:p>
            <a:pPr marL="228600" lvl="0" indent="-228600" algn="just" rtl="0">
              <a:lnSpc>
                <a:spcPct val="90000"/>
              </a:lnSpc>
              <a:spcBef>
                <a:spcPts val="1000"/>
              </a:spcBef>
              <a:spcAft>
                <a:spcPts val="0"/>
              </a:spcAft>
              <a:buClr>
                <a:schemeClr val="dk1"/>
              </a:buClr>
              <a:buSzPts val="2400"/>
              <a:buChar char="•"/>
            </a:pPr>
            <a:r>
              <a:rPr lang="it-IT" sz="2400"/>
              <a:t>Visualizzare e gestire tutte le Stalle.</a:t>
            </a:r>
            <a:endParaRPr sz="2400"/>
          </a:p>
          <a:p>
            <a:pPr marL="228600" lvl="0" indent="-228600" algn="just" rtl="0">
              <a:lnSpc>
                <a:spcPct val="90000"/>
              </a:lnSpc>
              <a:spcBef>
                <a:spcPts val="1000"/>
              </a:spcBef>
              <a:spcAft>
                <a:spcPts val="0"/>
              </a:spcAft>
              <a:buClr>
                <a:schemeClr val="dk1"/>
              </a:buClr>
              <a:buSzPts val="2400"/>
              <a:buChar char="•"/>
            </a:pPr>
            <a:r>
              <a:rPr lang="it-IT" sz="2400"/>
              <a:t>Visualizzare costi e guadagni dell’ultimo anno prodotti dagli allevamenti.</a:t>
            </a:r>
            <a:endParaRPr sz="2400"/>
          </a:p>
          <a:p>
            <a:pPr marL="228600" lvl="0" indent="-228600" algn="just" rtl="0">
              <a:lnSpc>
                <a:spcPct val="90000"/>
              </a:lnSpc>
              <a:spcBef>
                <a:spcPts val="1000"/>
              </a:spcBef>
              <a:spcAft>
                <a:spcPts val="0"/>
              </a:spcAft>
              <a:buClr>
                <a:schemeClr val="dk1"/>
              </a:buClr>
              <a:buSzPts val="2400"/>
              <a:buChar char="•"/>
            </a:pPr>
            <a:r>
              <a:rPr lang="it-IT" sz="2400"/>
              <a:t>Automatizzare il consumo di mangime giornaliero.</a:t>
            </a:r>
            <a:endParaRPr sz="2400"/>
          </a:p>
          <a:p>
            <a:pPr marL="228600" lvl="0" indent="-228600" algn="just" rtl="0">
              <a:lnSpc>
                <a:spcPct val="90000"/>
              </a:lnSpc>
              <a:spcBef>
                <a:spcPts val="1000"/>
              </a:spcBef>
              <a:spcAft>
                <a:spcPts val="0"/>
              </a:spcAft>
              <a:buClr>
                <a:schemeClr val="dk1"/>
              </a:buClr>
              <a:buSzPts val="2400"/>
              <a:buChar char="•"/>
            </a:pPr>
            <a:r>
              <a:rPr lang="it-IT" sz="2400"/>
              <a:t>Visualizzare gli animali di una stalla e gestire visite veterinarie.</a:t>
            </a:r>
            <a:endParaRPr sz="2400"/>
          </a:p>
          <a:p>
            <a:pPr marL="228600" lvl="0" indent="-228600" algn="just" rtl="0">
              <a:lnSpc>
                <a:spcPct val="90000"/>
              </a:lnSpc>
              <a:spcBef>
                <a:spcPts val="1000"/>
              </a:spcBef>
              <a:spcAft>
                <a:spcPts val="0"/>
              </a:spcAft>
              <a:buClr>
                <a:schemeClr val="dk1"/>
              </a:buClr>
              <a:buSzPts val="2400"/>
              <a:buChar char="•"/>
            </a:pPr>
            <a:r>
              <a:rPr lang="it-IT" sz="2400"/>
              <a:t>Gestire le scorte di mangime nel magazzino.</a:t>
            </a:r>
            <a:endParaRPr sz="2400"/>
          </a:p>
          <a:p>
            <a:pPr marL="228600" lvl="0" indent="-228600" algn="just" rtl="0">
              <a:lnSpc>
                <a:spcPct val="90000"/>
              </a:lnSpc>
              <a:spcBef>
                <a:spcPts val="1000"/>
              </a:spcBef>
              <a:spcAft>
                <a:spcPts val="0"/>
              </a:spcAft>
              <a:buClr>
                <a:schemeClr val="dk1"/>
              </a:buClr>
              <a:buSzPts val="2400"/>
              <a:buChar char="•"/>
            </a:pPr>
            <a:r>
              <a:rPr lang="it-IT" sz="2400"/>
              <a:t>Gestire la produzione degli allevamenti.</a:t>
            </a:r>
            <a:endParaRPr sz="2400"/>
          </a:p>
        </p:txBody>
      </p:sp>
      <p:pic>
        <p:nvPicPr>
          <p:cNvPr id="129" name="Google Shape;129;p7"/>
          <p:cNvPicPr preferRelativeResize="0"/>
          <p:nvPr/>
        </p:nvPicPr>
        <p:blipFill rotWithShape="1">
          <a:blip r:embed="rId3">
            <a:alphaModFix/>
          </a:blip>
          <a:srcRect/>
          <a:stretch/>
        </p:blipFill>
        <p:spPr>
          <a:xfrm>
            <a:off x="7573981" y="736828"/>
            <a:ext cx="4304532" cy="2857794"/>
          </a:xfrm>
          <a:prstGeom prst="rect">
            <a:avLst/>
          </a:prstGeom>
          <a:noFill/>
          <a:ln>
            <a:noFill/>
          </a:ln>
        </p:spPr>
      </p:pic>
      <p:pic>
        <p:nvPicPr>
          <p:cNvPr id="130" name="Google Shape;130;p7"/>
          <p:cNvPicPr preferRelativeResize="0"/>
          <p:nvPr/>
        </p:nvPicPr>
        <p:blipFill rotWithShape="1">
          <a:blip r:embed="rId4">
            <a:alphaModFix/>
          </a:blip>
          <a:srcRect/>
          <a:stretch/>
        </p:blipFill>
        <p:spPr>
          <a:xfrm>
            <a:off x="7573981" y="3617772"/>
            <a:ext cx="4304532" cy="28751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Progettazione e UML</a:t>
            </a:r>
            <a:endParaRPr/>
          </a:p>
        </p:txBody>
      </p:sp>
      <p:sp>
        <p:nvSpPr>
          <p:cNvPr id="136" name="Google Shape;136;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ct val="100000"/>
              <a:buNone/>
            </a:pPr>
            <a:r>
              <a:rPr lang="it-IT"/>
              <a:t>L’applicazione è stata progettata secondo il pattern </a:t>
            </a:r>
            <a:r>
              <a:rPr lang="it-IT" b="1"/>
              <a:t>MVC</a:t>
            </a:r>
            <a:r>
              <a:rPr lang="it-IT"/>
              <a:t> in modo top-down.</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it-IT"/>
              <a:t>Partendo dallo schema </a:t>
            </a:r>
            <a:r>
              <a:rPr lang="it-IT" b="1"/>
              <a:t>ER</a:t>
            </a:r>
            <a:r>
              <a:rPr lang="it-IT"/>
              <a:t> entità-relazione si è ottenuta la definizione del database. </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it-IT"/>
              <a:t>Le classi sono state generate nel seguente ordine di macrocategorie MVC:</a:t>
            </a:r>
            <a:endParaRPr/>
          </a:p>
          <a:p>
            <a:pPr marL="228600" lvl="0" indent="-228600" algn="just" rtl="0">
              <a:lnSpc>
                <a:spcPct val="90000"/>
              </a:lnSpc>
              <a:spcBef>
                <a:spcPts val="1000"/>
              </a:spcBef>
              <a:spcAft>
                <a:spcPts val="0"/>
              </a:spcAft>
              <a:buClr>
                <a:schemeClr val="dk1"/>
              </a:buClr>
              <a:buSzPct val="100000"/>
              <a:buChar char="•"/>
            </a:pPr>
            <a:r>
              <a:rPr lang="it-IT" b="1"/>
              <a:t>Model</a:t>
            </a:r>
            <a:r>
              <a:rPr lang="it-IT"/>
              <a:t> – Lo schema del database viene mappato con le classi Model Object e l’accesso CRUD gestito all’interno delle classi DAO e DAO implementation.</a:t>
            </a:r>
            <a:endParaRPr/>
          </a:p>
          <a:p>
            <a:pPr marL="228600" lvl="0" indent="-228600" algn="just" rtl="0">
              <a:lnSpc>
                <a:spcPct val="90000"/>
              </a:lnSpc>
              <a:spcBef>
                <a:spcPts val="1000"/>
              </a:spcBef>
              <a:spcAft>
                <a:spcPts val="0"/>
              </a:spcAft>
              <a:buClr>
                <a:schemeClr val="dk1"/>
              </a:buClr>
              <a:buSzPct val="100000"/>
              <a:buChar char="•"/>
            </a:pPr>
            <a:r>
              <a:rPr lang="it-IT" b="1"/>
              <a:t>View</a:t>
            </a:r>
            <a:r>
              <a:rPr lang="it-IT"/>
              <a:t> – Per ogni pagina visualizzabile dell’applicazione si definisce un file fxml, contenente gli elementi grafici da gestire unicamente tramite il controller associato</a:t>
            </a:r>
            <a:endParaRPr/>
          </a:p>
          <a:p>
            <a:pPr marL="228600" lvl="0" indent="-228600" algn="just" rtl="0">
              <a:lnSpc>
                <a:spcPct val="90000"/>
              </a:lnSpc>
              <a:spcBef>
                <a:spcPts val="1000"/>
              </a:spcBef>
              <a:spcAft>
                <a:spcPts val="0"/>
              </a:spcAft>
              <a:buClr>
                <a:schemeClr val="dk1"/>
              </a:buClr>
              <a:buSzPct val="100000"/>
              <a:buChar char="•"/>
            </a:pPr>
            <a:r>
              <a:rPr lang="it-IT" b="1"/>
              <a:t>Controller</a:t>
            </a:r>
            <a:r>
              <a:rPr lang="it-IT"/>
              <a:t> – ogni view possiede un unico controller java che gestisce ogni evento e visualizzazione, accedendo ai metodi del DAO per recuperare o manipolare i dati dal database.</a:t>
            </a:r>
            <a:endParaRPr/>
          </a:p>
          <a:p>
            <a:pPr marL="0" lvl="0" indent="0" algn="just" rtl="0">
              <a:lnSpc>
                <a:spcPct val="90000"/>
              </a:lnSpc>
              <a:spcBef>
                <a:spcPts val="1000"/>
              </a:spcBef>
              <a:spcAft>
                <a:spcPts val="0"/>
              </a:spcAft>
              <a:buClr>
                <a:schemeClr val="dk1"/>
              </a:buClr>
              <a:buSzPct val="100000"/>
              <a:buNone/>
            </a:pPr>
            <a:r>
              <a:rPr lang="it-IT"/>
              <a:t>Questo pattern consente una separazione netta tra database, interfaccia utente e logica di business.</a:t>
            </a:r>
            <a:endParaRPr/>
          </a:p>
        </p:txBody>
      </p:sp>
      <p:pic>
        <p:nvPicPr>
          <p:cNvPr id="137" name="Google Shape;137;p8" descr="Model-view-controller - Wikipedia"/>
          <p:cNvPicPr preferRelativeResize="0"/>
          <p:nvPr/>
        </p:nvPicPr>
        <p:blipFill rotWithShape="1">
          <a:blip r:embed="rId3">
            <a:alphaModFix/>
          </a:blip>
          <a:srcRect/>
          <a:stretch/>
        </p:blipFill>
        <p:spPr>
          <a:xfrm>
            <a:off x="9109276" y="1085690"/>
            <a:ext cx="2642886" cy="12099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it-IT"/>
              <a:t>Progettazione e UML</a:t>
            </a:r>
            <a:endParaRPr/>
          </a:p>
        </p:txBody>
      </p:sp>
      <p:sp>
        <p:nvSpPr>
          <p:cNvPr id="143" name="Google Shape;143;p9"/>
          <p:cNvSpPr txBox="1">
            <a:spLocks noGrp="1"/>
          </p:cNvSpPr>
          <p:nvPr>
            <p:ph type="body" idx="1"/>
          </p:nvPr>
        </p:nvSpPr>
        <p:spPr>
          <a:xfrm>
            <a:off x="838200" y="1825625"/>
            <a:ext cx="8838235" cy="4297383"/>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ct val="100000"/>
              <a:buNone/>
            </a:pPr>
            <a:r>
              <a:rPr lang="it-IT" sz="3100"/>
              <a:t>Flusso dei dati per la gestione di una Stalla (esempio):</a:t>
            </a:r>
            <a:endParaRPr/>
          </a:p>
          <a:p>
            <a:pPr marL="0" lvl="0" indent="0" algn="just" rtl="0">
              <a:lnSpc>
                <a:spcPct val="90000"/>
              </a:lnSpc>
              <a:spcBef>
                <a:spcPts val="0"/>
              </a:spcBef>
              <a:spcAft>
                <a:spcPts val="0"/>
              </a:spcAft>
              <a:buClr>
                <a:schemeClr val="dk1"/>
              </a:buClr>
              <a:buSzPct val="100000"/>
              <a:buNone/>
            </a:pPr>
            <a:endParaRPr sz="3100"/>
          </a:p>
          <a:p>
            <a:pPr marL="685800" lvl="1" indent="-228600" algn="just" rtl="0">
              <a:lnSpc>
                <a:spcPct val="90000"/>
              </a:lnSpc>
              <a:spcBef>
                <a:spcPts val="1000"/>
              </a:spcBef>
              <a:spcAft>
                <a:spcPts val="0"/>
              </a:spcAft>
              <a:buSzPct val="100000"/>
              <a:buChar char="•"/>
            </a:pPr>
            <a:r>
              <a:rPr lang="it-IT" sz="2700"/>
              <a:t>Stalla.java – mappa i campi della tabella Stalla e fornisce i getter e setter</a:t>
            </a:r>
            <a:endParaRPr sz="2700"/>
          </a:p>
          <a:p>
            <a:pPr marL="685800" lvl="1" indent="-228600" algn="just" rtl="0">
              <a:lnSpc>
                <a:spcPct val="90000"/>
              </a:lnSpc>
              <a:spcBef>
                <a:spcPts val="1000"/>
              </a:spcBef>
              <a:spcAft>
                <a:spcPts val="0"/>
              </a:spcAft>
              <a:buSzPct val="100000"/>
              <a:buChar char="•"/>
            </a:pPr>
            <a:r>
              <a:rPr lang="it-IT" sz="2700"/>
              <a:t>DatabaseConnection.java – centralizza la connessione col database, utilizzata da DAOFactory in modo statico</a:t>
            </a:r>
            <a:endParaRPr sz="2700"/>
          </a:p>
          <a:p>
            <a:pPr marL="685800" lvl="1" indent="-228600" algn="just" rtl="0">
              <a:lnSpc>
                <a:spcPct val="90000"/>
              </a:lnSpc>
              <a:spcBef>
                <a:spcPts val="1000"/>
              </a:spcBef>
              <a:spcAft>
                <a:spcPts val="0"/>
              </a:spcAft>
              <a:buSzPct val="100000"/>
              <a:buChar char="•"/>
            </a:pPr>
            <a:r>
              <a:rPr lang="it-IT" sz="2700"/>
              <a:t>DAOFactory.java – centralizza le chiamate alle implementazioni dei DAO</a:t>
            </a:r>
            <a:endParaRPr sz="2700"/>
          </a:p>
          <a:p>
            <a:pPr marL="685800" lvl="1" indent="-228600" algn="just" rtl="0">
              <a:lnSpc>
                <a:spcPct val="90000"/>
              </a:lnSpc>
              <a:spcBef>
                <a:spcPts val="1000"/>
              </a:spcBef>
              <a:spcAft>
                <a:spcPts val="0"/>
              </a:spcAft>
              <a:buSzPct val="100000"/>
              <a:buChar char="•"/>
            </a:pPr>
            <a:r>
              <a:rPr lang="it-IT" sz="2700"/>
              <a:t>GenericDAO.java – interfaccia generica per tutti i DAO che definisce i metodi CRUD</a:t>
            </a:r>
            <a:endParaRPr sz="2700"/>
          </a:p>
          <a:p>
            <a:pPr marL="685800" lvl="1" indent="-228600" algn="just" rtl="0">
              <a:lnSpc>
                <a:spcPct val="90000"/>
              </a:lnSpc>
              <a:spcBef>
                <a:spcPts val="1000"/>
              </a:spcBef>
              <a:spcAft>
                <a:spcPts val="0"/>
              </a:spcAft>
              <a:buSzPct val="100000"/>
              <a:buChar char="•"/>
            </a:pPr>
            <a:r>
              <a:rPr lang="it-IT" sz="2700"/>
              <a:t>StallaDAO.java – interfaccia che estende GenericDAO definendo metodi specifici </a:t>
            </a:r>
            <a:endParaRPr sz="2700"/>
          </a:p>
          <a:p>
            <a:pPr marL="685800" lvl="1" indent="-228600" algn="just" rtl="0">
              <a:lnSpc>
                <a:spcPct val="90000"/>
              </a:lnSpc>
              <a:spcBef>
                <a:spcPts val="1000"/>
              </a:spcBef>
              <a:spcAft>
                <a:spcPts val="0"/>
              </a:spcAft>
              <a:buSzPct val="100000"/>
              <a:buChar char="•"/>
            </a:pPr>
            <a:r>
              <a:rPr lang="it-IT" sz="2700"/>
              <a:t>StallaDAOImpl.java – implementa l’interfaccia con metodi che accedono al database</a:t>
            </a:r>
            <a:endParaRPr sz="2700"/>
          </a:p>
          <a:p>
            <a:pPr marL="685800" lvl="1" indent="-228600" algn="just" rtl="0">
              <a:lnSpc>
                <a:spcPct val="90000"/>
              </a:lnSpc>
              <a:spcBef>
                <a:spcPts val="1000"/>
              </a:spcBef>
              <a:spcAft>
                <a:spcPts val="0"/>
              </a:spcAft>
              <a:buSzPct val="100000"/>
              <a:buChar char="•"/>
            </a:pPr>
            <a:r>
              <a:rPr lang="it-IT" sz="2700"/>
              <a:t>PastoreController.java – collega oggetti fxml con dati recuperati dai DAO.</a:t>
            </a:r>
            <a:endParaRPr sz="2700"/>
          </a:p>
          <a:p>
            <a:pPr marL="685800" lvl="1" indent="-228600" algn="just" rtl="0">
              <a:lnSpc>
                <a:spcPct val="90000"/>
              </a:lnSpc>
              <a:spcBef>
                <a:spcPts val="1000"/>
              </a:spcBef>
              <a:spcAft>
                <a:spcPts val="0"/>
              </a:spcAft>
              <a:buSzPct val="100000"/>
              <a:buChar char="•"/>
            </a:pPr>
            <a:r>
              <a:rPr lang="it-IT" sz="2700"/>
              <a:t>pastorePage.fxml – mostra gli elementi grafici a schermo</a:t>
            </a:r>
            <a:endParaRPr sz="2700"/>
          </a:p>
          <a:p>
            <a:pPr marL="685800" lvl="1" indent="-228600" algn="just" rtl="0">
              <a:lnSpc>
                <a:spcPct val="90000"/>
              </a:lnSpc>
              <a:spcBef>
                <a:spcPts val="1000"/>
              </a:spcBef>
              <a:spcAft>
                <a:spcPts val="0"/>
              </a:spcAft>
              <a:buSzPct val="100000"/>
              <a:buChar char="•"/>
            </a:pPr>
            <a:r>
              <a:rPr lang="it-IT" sz="2700"/>
              <a:t>MainApp.java – entry point dell’applicazione che porta alla Home.</a:t>
            </a:r>
            <a:endParaRPr sz="2700"/>
          </a:p>
          <a:p>
            <a:pPr marL="228600" lvl="0" indent="-90804" algn="just" rtl="0">
              <a:lnSpc>
                <a:spcPct val="90000"/>
              </a:lnSpc>
              <a:spcBef>
                <a:spcPts val="1000"/>
              </a:spcBef>
              <a:spcAft>
                <a:spcPts val="0"/>
              </a:spcAft>
              <a:buClr>
                <a:schemeClr val="dk1"/>
              </a:buClr>
              <a:buSzPct val="100000"/>
              <a:buNone/>
            </a:pPr>
            <a:endParaRPr/>
          </a:p>
        </p:txBody>
      </p:sp>
      <p:pic>
        <p:nvPicPr>
          <p:cNvPr id="144" name="Google Shape;144;p9" descr="Sequence diagram for Java classes in UML, stylized with 2 or 3 rounded squares and a non-linear arrow connecting them. Immagine 3 di 4"/>
          <p:cNvPicPr preferRelativeResize="0"/>
          <p:nvPr/>
        </p:nvPicPr>
        <p:blipFill rotWithShape="1">
          <a:blip r:embed="rId3">
            <a:alphaModFix/>
          </a:blip>
          <a:srcRect/>
          <a:stretch/>
        </p:blipFill>
        <p:spPr>
          <a:xfrm>
            <a:off x="9942652" y="527170"/>
            <a:ext cx="1932009" cy="1932009"/>
          </a:xfrm>
          <a:prstGeom prst="rect">
            <a:avLst/>
          </a:prstGeom>
          <a:noFill/>
          <a:ln>
            <a:noFill/>
          </a:ln>
        </p:spPr>
      </p:pic>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1522</Words>
  <Application>Microsoft Office PowerPoint</Application>
  <PresentationFormat>Widescreen</PresentationFormat>
  <Paragraphs>122</Paragraphs>
  <Slides>22</Slides>
  <Notes>22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22</vt:i4>
      </vt:variant>
    </vt:vector>
  </HeadingPairs>
  <TitlesOfParts>
    <vt:vector size="26" baseType="lpstr">
      <vt:lpstr>Calibri</vt:lpstr>
      <vt:lpstr>Arial</vt:lpstr>
      <vt:lpstr>Arial Narrow</vt:lpstr>
      <vt:lpstr>Tema di Office</vt:lpstr>
      <vt:lpstr>SMART FARM</vt:lpstr>
      <vt:lpstr>INDICE </vt:lpstr>
      <vt:lpstr>GESTIONE DI UNA FATTORIA INTELLIGENTE</vt:lpstr>
      <vt:lpstr>GESTIONE DI UNA FATTORIA INTELLIGENTE</vt:lpstr>
      <vt:lpstr>Specifiche - Admin</vt:lpstr>
      <vt:lpstr>Specifiche - Piantagione</vt:lpstr>
      <vt:lpstr>Specifiche - Allevamento</vt:lpstr>
      <vt:lpstr>Progettazione e UML</vt:lpstr>
      <vt:lpstr>Progettazione e UML</vt:lpstr>
      <vt:lpstr>Implementazione (Model Object)</vt:lpstr>
      <vt:lpstr>Implementazione (Data Access Object)</vt:lpstr>
      <vt:lpstr>Implementazione (Controller)</vt:lpstr>
      <vt:lpstr>Implementazione (Entry Point)</vt:lpstr>
      <vt:lpstr>Tecnologie utilizzate</vt:lpstr>
      <vt:lpstr>Test</vt:lpstr>
      <vt:lpstr>Test</vt:lpstr>
      <vt:lpstr>Deployment</vt:lpstr>
      <vt:lpstr>Deployment</vt:lpstr>
      <vt:lpstr>Deployment</vt:lpstr>
      <vt:lpstr>Deployment</vt:lpstr>
      <vt:lpstr>Deployment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dc:title>
  <dc:creator>francesco furini</dc:creator>
  <cp:lastModifiedBy>francesco furini</cp:lastModifiedBy>
  <cp:revision>1</cp:revision>
  <dcterms:created xsi:type="dcterms:W3CDTF">2024-09-15T13:22:42Z</dcterms:created>
  <dcterms:modified xsi:type="dcterms:W3CDTF">2024-10-03T16:12:38Z</dcterms:modified>
</cp:coreProperties>
</file>